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364" r:id="rId2"/>
    <p:sldId id="361" r:id="rId3"/>
    <p:sldId id="362" r:id="rId4"/>
    <p:sldId id="363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80" r:id="rId18"/>
    <p:sldId id="382" r:id="rId19"/>
    <p:sldId id="383" r:id="rId20"/>
    <p:sldId id="386" r:id="rId21"/>
    <p:sldId id="387" r:id="rId22"/>
    <p:sldId id="388" r:id="rId23"/>
    <p:sldId id="390" r:id="rId24"/>
    <p:sldId id="391" r:id="rId25"/>
    <p:sldId id="392" r:id="rId26"/>
    <p:sldId id="393" r:id="rId27"/>
    <p:sldId id="394" r:id="rId28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S PGothic" panose="020B0600070205080204" pitchFamily="34" charset="-128"/>
      <p:regular r:id="rId30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14CC3E-213D-4364-8521-C03EAB119141}">
  <a:tblStyle styleId="{CF14CC3E-213D-4364-8521-C03EAB11914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1117" autoAdjust="0"/>
  </p:normalViewPr>
  <p:slideViewPr>
    <p:cSldViewPr snapToGrid="0">
      <p:cViewPr varScale="1">
        <p:scale>
          <a:sx n="63" d="100"/>
          <a:sy n="63" d="100"/>
        </p:scale>
        <p:origin x="62" y="638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smtClean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484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9317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5603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fld id="{02DA2FB2-8C54-45EB-88F7-1DA735C29EB9}" type="slidenum">
              <a:rPr lang="pl-PL" altLang="pl-PL" sz="1200"/>
              <a:pPr algn="r"/>
              <a:t>12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3354177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7651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fld id="{B436C56C-B460-4499-AB57-3258CCDB2C2C}" type="slidenum">
              <a:rPr lang="pl-PL" altLang="pl-PL" sz="1200"/>
              <a:pPr algn="r"/>
              <a:t>13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81105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9699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fld id="{5A6E8B23-740C-4F35-9BBC-98E7752E9BAF}" type="slidenum">
              <a:rPr lang="pl-PL" altLang="pl-PL" sz="1200"/>
              <a:pPr algn="r"/>
              <a:t>14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896976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1747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fld id="{C70B0A8F-1F9E-4AFB-9F1F-C9D97571CE18}" type="slidenum">
              <a:rPr lang="pl-PL" altLang="pl-PL" sz="1200"/>
              <a:pPr algn="r"/>
              <a:t>15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032893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3795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fld id="{B05D9E65-F86D-411C-B75C-16E83F725609}" type="slidenum">
              <a:rPr lang="pl-PL" altLang="pl-PL" sz="1200"/>
              <a:pPr algn="r"/>
              <a:t>16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127043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5843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fld id="{A847D332-2F2E-49B7-8F5A-FF2DB372F236}" type="slidenum">
              <a:rPr lang="pl-PL" altLang="pl-PL" sz="1200"/>
              <a:pPr algn="r"/>
              <a:t>17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3798792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7891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pl-PL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1B0776BB-0498-4226-8141-89C8510AB78A}" type="slidenum">
              <a:rPr lang="pl-PL" altLang="pl-PL"/>
              <a:pPr eaLnBrk="1" hangingPunct="1"/>
              <a:t>18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634207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9939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pl-PL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36262956-04C0-48B3-BBF3-07803C02D374}" type="slidenum">
              <a:rPr lang="pl-PL" altLang="pl-PL"/>
              <a:pPr eaLnBrk="1" hangingPunct="1"/>
              <a:t>19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00293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1987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pl-PL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06420F9B-1386-4229-8C78-6862F95DDC34}" type="slidenum">
              <a:rPr lang="pl-PL" altLang="pl-PL"/>
              <a:pPr eaLnBrk="1" hangingPunct="1"/>
              <a:t>20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34232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4035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pl-PL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18336DCA-BEFC-462D-A528-A1792048FB90}" type="slidenum">
              <a:rPr lang="pl-PL" altLang="pl-PL"/>
              <a:pPr eaLnBrk="1" hangingPunct="1"/>
              <a:t>21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89095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7171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fld id="{B7C2378C-FDA3-4003-A3E3-5F65A6378F95}" type="slidenum">
              <a:rPr lang="pl-PL" altLang="pl-PL" sz="1200"/>
              <a:pPr algn="r"/>
              <a:t>2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915729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6083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pl-PL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2C540F3C-07CF-48DE-83E9-DD49B0CC9370}" type="slidenum">
              <a:rPr lang="pl-PL" altLang="pl-PL"/>
              <a:pPr eaLnBrk="1" hangingPunct="1"/>
              <a:t>22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947168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8131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pl-PL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63F3DB20-B801-4A59-AEC4-F847EFA2D57C}" type="slidenum">
              <a:rPr lang="pl-PL" altLang="pl-PL"/>
              <a:pPr eaLnBrk="1" hangingPunct="1"/>
              <a:t>23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721277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50179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pl-PL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7BA17AB6-70F9-4ED1-AE35-B58C646821DC}" type="slidenum">
              <a:rPr lang="pl-PL" altLang="pl-PL"/>
              <a:pPr eaLnBrk="1" hangingPunct="1"/>
              <a:t>24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413549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52227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pl-PL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A9CA5B25-E47C-412F-A844-115E36CE93CD}" type="slidenum">
              <a:rPr lang="pl-PL" altLang="pl-PL"/>
              <a:pPr eaLnBrk="1" hangingPunct="1"/>
              <a:t>25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49849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54275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pl-PL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0E044EE9-49A7-47D9-AE22-68069827B06A}" type="slidenum">
              <a:rPr lang="pl-PL" altLang="pl-PL"/>
              <a:pPr eaLnBrk="1" hangingPunct="1"/>
              <a:t>26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048211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56323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pl-PL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E9D06B65-12A5-4E0E-815C-97B2FC501B3F}" type="slidenum">
              <a:rPr lang="pl-PL" altLang="pl-PL"/>
              <a:pPr eaLnBrk="1" hangingPunct="1"/>
              <a:t>27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63859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1267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fld id="{20168062-0F47-46CA-9E77-F2ED49A7CE13}" type="slidenum">
              <a:rPr lang="pl-PL" altLang="pl-PL" sz="1200"/>
              <a:pPr algn="r"/>
              <a:t>5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96740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3315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fld id="{23BAEFF9-32AA-441B-B85D-FE9B90C19059}" type="slidenum">
              <a:rPr lang="pl-PL" altLang="pl-PL" sz="1200"/>
              <a:pPr algn="r"/>
              <a:t>6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25533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5363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fld id="{B0ABCDB0-F94B-4075-8F19-3EF3AC3D87EF}" type="slidenum">
              <a:rPr lang="pl-PL" altLang="pl-PL" sz="1200"/>
              <a:pPr algn="r"/>
              <a:t>7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994762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7411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fld id="{4FF1C1B8-5713-4657-BFDD-63FC9283B0FF}" type="slidenum">
              <a:rPr lang="pl-PL" altLang="pl-PL" sz="1200"/>
              <a:pPr algn="r"/>
              <a:t>8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81296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9459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fld id="{162EF332-7CA0-4E01-BFD8-4ABDA811A3C5}" type="slidenum">
              <a:rPr lang="pl-PL" altLang="pl-PL" sz="1200"/>
              <a:pPr algn="r"/>
              <a:t>9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882988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1507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fld id="{4D4EA1F2-7193-400F-BC23-DD041767093D}" type="slidenum">
              <a:rPr lang="pl-PL" altLang="pl-PL" sz="1200"/>
              <a:pPr algn="r"/>
              <a:t>10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977918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3555" name="Symbol zastępczy notatek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en-US" alt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/>
            <a:fld id="{BBA13AA9-C374-459E-99FB-D681A6804118}" type="slidenum">
              <a:rPr lang="pl-PL" altLang="pl-PL" sz="1200"/>
              <a:pPr algn="r"/>
              <a:t>11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20894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0"/>
          <p:cNvSpPr txBox="1">
            <a:spLocks noGrp="1"/>
          </p:cNvSpPr>
          <p:nvPr>
            <p:ph type="title"/>
          </p:nvPr>
        </p:nvSpPr>
        <p:spPr>
          <a:xfrm>
            <a:off x="457200" y="206241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rtlCol="0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80"/>
          <p:cNvSpPr txBox="1">
            <a:spLocks noGrp="1"/>
          </p:cNvSpPr>
          <p:nvPr>
            <p:ph type="body" idx="1"/>
          </p:nvPr>
        </p:nvSpPr>
        <p:spPr>
          <a:xfrm>
            <a:off x="457200" y="1199943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rtlCol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/>
            </a:lvl5pPr>
            <a:lvl6pPr marL="2743200" lvl="5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marL="3200400" lvl="6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marL="3657600" lvl="7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marL="4114800" lvl="8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2;p80"/>
          <p:cNvSpPr txBox="1">
            <a:spLocks noGrp="1"/>
          </p:cNvSpPr>
          <p:nvPr>
            <p:ph type="dt" idx="10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</p:spPr>
        <p:txBody>
          <a:bodyPr vert="horz" wrap="square" lIns="81650" tIns="40825" rIns="81650" bIns="40825" numCol="1" rtlCol="0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800"/>
              <a:buFont typeface="Arial" panose="020B0604020202020204" pitchFamily="34" charset="0"/>
              <a:buNone/>
              <a:defRPr sz="800"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5" name="Google Shape;13;p80"/>
          <p:cNvSpPr txBox="1">
            <a:spLocks noGrp="1"/>
          </p:cNvSpPr>
          <p:nvPr>
            <p:ph type="ftr" idx="11"/>
          </p:nvPr>
        </p:nvSpPr>
        <p:spPr bwMode="auto">
          <a:xfrm>
            <a:off x="3124200" y="4683125"/>
            <a:ext cx="2895600" cy="357188"/>
          </a:xfrm>
          <a:prstGeom prst="rect">
            <a:avLst/>
          </a:prstGeom>
        </p:spPr>
        <p:txBody>
          <a:bodyPr vert="horz" wrap="square" lIns="81650" tIns="40825" rIns="81650" bIns="40825" numCol="1" rtlCol="0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800"/>
              <a:buFont typeface="Arial" panose="020B0604020202020204" pitchFamily="34" charset="0"/>
              <a:buNone/>
              <a:defRPr sz="800"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Google Shape;14;p80"/>
          <p:cNvSpPr txBox="1">
            <a:spLocks noGrp="1"/>
          </p:cNvSpPr>
          <p:nvPr>
            <p:ph type="sldNum" idx="12"/>
          </p:nvPr>
        </p:nvSpPr>
        <p:spPr>
          <a:xfrm>
            <a:off x="6553200" y="4683125"/>
            <a:ext cx="2133600" cy="357188"/>
          </a:xfrm>
        </p:spPr>
        <p:txBody>
          <a:bodyPr lIns="81650" tIns="40825" rIns="81650" bIns="40825" anchor="t"/>
          <a:lstStyle>
            <a:lvl1pPr>
              <a:buSzPts val="1200"/>
              <a:defRPr sz="1200">
                <a:solidFill>
                  <a:srgbClr val="000000"/>
                </a:solidFill>
              </a:defRPr>
            </a:lvl1pPr>
          </a:lstStyle>
          <a:p>
            <a:fld id="{1B7B3653-1322-4EF6-BBBB-6A8C4A51CB6C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9160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rtlCol="0" anchor="b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GB"/>
              <a:t>Kliknij, aby edytować styl</a:t>
            </a:r>
            <a:endParaRPr/>
          </a:p>
        </p:txBody>
      </p:sp>
      <p:sp>
        <p:nvSpPr>
          <p:cNvPr id="52" name="Google Shape;52;p9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rtlCol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7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77B00-14DE-4503-AF11-4434EC8433BC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12014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7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7C385-C68F-4556-862C-9887ACB08F31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8918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rtlCol="0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8;p7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DFAEC-6FE5-46E9-8440-3F189A2CB4D8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2505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rtlCol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rtlCol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7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BC501-29D0-4771-B12A-E4FA06C26903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69338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rtlCol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rtlCol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8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rtlCol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8;p7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8A3C9-6107-47E6-98D7-5DD637C7ABD4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85213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rtlCol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7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70BC1-826B-431F-BD96-13C90DDC3B8A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19703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rtlCol="0" anchor="b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8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rtlCol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8;p7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23146-0FDB-45AB-B965-4D2189F0E1ED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6805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rtlCol="0" anchor="ctr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8;p7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D505A-BCC8-4B1D-8A1B-706CB5A20985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82747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2;p88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  <a:defRPr/>
            </a:pPr>
            <a:endParaRPr lang="pl-PL" altLang="pl-PL" dirty="0"/>
          </a:p>
        </p:txBody>
      </p:sp>
      <p:sp>
        <p:nvSpPr>
          <p:cNvPr id="43" name="Google Shape;43;p8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rtlCol="0" anchor="b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8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rtlCol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8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rtlCol="0" anchor="ctr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6;p8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64A3AA-D5BC-4819-805C-9BF4512E591D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1959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rtlCol="0" anchor="ctr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7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6CB63-A959-4D49-B227-574A06A53720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06441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79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smtClean="0">
              <a:sym typeface="Arial" panose="020B0604020202020204" pitchFamily="34" charset="0"/>
            </a:endParaRPr>
          </a:p>
        </p:txBody>
      </p:sp>
      <p:sp>
        <p:nvSpPr>
          <p:cNvPr id="1027" name="Google Shape;7;p79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smtClean="0">
              <a:sym typeface="Arial" panose="020B0604020202020204" pitchFamily="34" charset="0"/>
            </a:endParaRPr>
          </a:p>
        </p:txBody>
      </p:sp>
      <p:sp>
        <p:nvSpPr>
          <p:cNvPr id="1028" name="Google Shape;8;p79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000"/>
              <a:buFont typeface="Arial" panose="020B0604020202020204" pitchFamily="34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fld id="{19EA1F6A-1095-40F6-B5E9-CDC6A82C8CB0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9" r:id="rId8"/>
    <p:sldLayoutId id="2147483695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4138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1588" y="0"/>
            <a:ext cx="9413875" cy="5143500"/>
          </a:xfrm>
          <a:prstGeom prst="rect">
            <a:avLst/>
          </a:prstGeom>
          <a:solidFill>
            <a:srgbClr val="00A376">
              <a:alpha val="59999"/>
            </a:srgbClr>
          </a:solidFill>
          <a:ln>
            <a:noFill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259" eaLnBrk="1" hangingPunct="1">
              <a:buFont typeface="Arial"/>
              <a:buNone/>
              <a:defRPr/>
            </a:pPr>
            <a:endParaRPr lang="pl-PL" altLang="pl-PL" sz="956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319088" y="2044700"/>
            <a:ext cx="8505825" cy="850900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defTabSz="1450975"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79513" indent="-454025" defTabSz="1450975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4513" indent="-363538" defTabSz="145097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361950" defTabSz="14509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265488" indent="-361950" defTabSz="145097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06234" indent="-306234" defTabSz="816028" eaLnBrk="1" hangingPunct="1">
              <a:spcBef>
                <a:spcPct val="0"/>
              </a:spcBef>
              <a:buFont typeface="Arial"/>
              <a:buNone/>
              <a:defRPr/>
            </a:pPr>
            <a:r>
              <a:rPr lang="en-GB" sz="4218" b="1" dirty="0">
                <a:solidFill>
                  <a:srgbClr val="FFFFFF"/>
                </a:solidFill>
                <a:sym typeface="Aller bold" panose="02000803040000020004" pitchFamily="2" charset="-18"/>
              </a:rPr>
              <a:t>Pitch deck</a:t>
            </a:r>
          </a:p>
        </p:txBody>
      </p:sp>
      <p:sp>
        <p:nvSpPr>
          <p:cNvPr id="5125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5F43736-0F4A-4F81-8DF7-8F2BE4183059}" type="slidenum">
              <a:rPr lang="pl-PL" altLang="pl-PL" sz="1200"/>
              <a:pPr/>
              <a:t>1</a:t>
            </a:fld>
            <a:endParaRPr lang="pl-PL" altLang="pl-PL" sz="1200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584200" y="587375"/>
            <a:ext cx="8180388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defTabSz="1450975"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79513" indent="-454025" defTabSz="1450975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4513" indent="-363538" defTabSz="145097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361950" defTabSz="14509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265488" indent="-361950" defTabSz="145097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GB" sz="2475" b="1" kern="0" dirty="0">
                <a:solidFill>
                  <a:srgbClr val="00A376"/>
                </a:solidFill>
                <a:latin typeface="Arial"/>
                <a:ea typeface="Arial"/>
                <a:sym typeface="Arial"/>
              </a:rPr>
              <a:t>Competition</a:t>
            </a:r>
            <a:endParaRPr lang="en-US" sz="2475" b="1" dirty="0">
              <a:solidFill>
                <a:srgbClr val="00A376"/>
              </a:solidFill>
              <a:latin typeface="Arial"/>
              <a:sym typeface="Arial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0675" y="3052763"/>
            <a:ext cx="5289550" cy="1466850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9513" indent="-454025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513" indent="-363538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0000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488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/>
              <a:buNone/>
              <a:defRPr/>
            </a:pPr>
            <a:endParaRPr lang="pl-PL" altLang="en-US" sz="1125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0" lvl="2" indent="-204454" defTabSz="816028">
              <a:lnSpc>
                <a:spcPts val="1687"/>
              </a:lnSpc>
              <a:spcBef>
                <a:spcPct val="0"/>
              </a:spcBef>
              <a:buFont typeface="Arial"/>
              <a:buNone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pl-PL" altLang="pl-PL" sz="1800" dirty="0">
              <a:solidFill>
                <a:srgbClr val="000000"/>
              </a:solidFill>
              <a:cs typeface="Arial"/>
              <a:sym typeface="Aller" panose="02000503030000020004" pitchFamily="2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3250" y="1235075"/>
            <a:ext cx="8059738" cy="1027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Who are your competitors and where are you among them?</a:t>
            </a:r>
          </a:p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Show how you intend to overcome your competitors.</a:t>
            </a:r>
            <a:endParaRPr lang="pl-PL" sz="2025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5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CB77177-2E92-4702-8153-942E21D505E9}" type="slidenum">
              <a:rPr lang="pl-PL" altLang="pl-PL" sz="1200"/>
              <a:pPr/>
              <a:t>10</a:t>
            </a:fld>
            <a:endParaRPr lang="pl-PL" altLang="pl-PL" sz="1200" dirty="0"/>
          </a:p>
        </p:txBody>
      </p:sp>
      <p:sp>
        <p:nvSpPr>
          <p:cNvPr id="7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584200" y="587375"/>
            <a:ext cx="8180388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defTabSz="1450975"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79513" indent="-454025" defTabSz="1450975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4513" indent="-363538" defTabSz="145097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361950" defTabSz="14509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265488" indent="-361950" defTabSz="145097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GB" sz="2475" b="1" kern="0" dirty="0">
                <a:solidFill>
                  <a:srgbClr val="00A376"/>
                </a:solidFill>
                <a:latin typeface="Arial"/>
                <a:ea typeface="Arial"/>
                <a:sym typeface="Arial"/>
              </a:rPr>
              <a:t>Business model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0675" y="3052763"/>
            <a:ext cx="5289550" cy="1466850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9513" indent="-454025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513" indent="-363538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0000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488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/>
              <a:buNone/>
              <a:defRPr/>
            </a:pPr>
            <a:endParaRPr lang="pl-PL" altLang="en-US" sz="1125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0" lvl="2" indent="-204454" defTabSz="816028">
              <a:lnSpc>
                <a:spcPts val="1687"/>
              </a:lnSpc>
              <a:spcBef>
                <a:spcPct val="0"/>
              </a:spcBef>
              <a:buFont typeface="Arial"/>
              <a:buNone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pl-PL" altLang="pl-PL" sz="1800" dirty="0">
              <a:solidFill>
                <a:srgbClr val="000000"/>
              </a:solidFill>
              <a:cs typeface="Arial"/>
              <a:sym typeface="Aller" panose="02000503030000020004" pitchFamily="2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3250" y="1235075"/>
            <a:ext cx="8059738" cy="1495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How are you going to make money?</a:t>
            </a:r>
          </a:p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Outline your revenue streams, your pricing model, your cost structure and plan when revenue might come in.</a:t>
            </a:r>
            <a:endParaRPr lang="pl-PL" sz="2025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33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7B458F14-DAB7-46F9-9152-C950BD4F1F92}" type="slidenum">
              <a:rPr lang="pl-PL" altLang="pl-PL" sz="1200"/>
              <a:pPr/>
              <a:t>11</a:t>
            </a:fld>
            <a:endParaRPr lang="pl-PL" altLang="pl-PL" sz="1200" dirty="0"/>
          </a:p>
        </p:txBody>
      </p:sp>
      <p:sp>
        <p:nvSpPr>
          <p:cNvPr id="7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584200" y="587375"/>
            <a:ext cx="8180388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defTabSz="1450975"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79513" indent="-454025" defTabSz="1450975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4513" indent="-363538" defTabSz="145097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361950" defTabSz="14509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265488" indent="-361950" defTabSz="145097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GB" sz="2475" b="1" kern="0" dirty="0">
                <a:solidFill>
                  <a:srgbClr val="00A376"/>
                </a:solidFill>
                <a:latin typeface="Arial"/>
                <a:ea typeface="Arial"/>
                <a:sym typeface="Arial"/>
              </a:rPr>
              <a:t>Commercialisation strategy</a:t>
            </a:r>
            <a:endParaRPr lang="pl-PL" sz="2475" b="1" kern="0" dirty="0">
              <a:solidFill>
                <a:srgbClr val="00A376"/>
              </a:solidFill>
              <a:latin typeface="Arial"/>
              <a:ea typeface="Arial"/>
              <a:sym typeface="Arial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0675" y="3052763"/>
            <a:ext cx="5289550" cy="1466850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9513" indent="-454025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513" indent="-363538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0000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488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/>
              <a:buNone/>
              <a:defRPr/>
            </a:pPr>
            <a:endParaRPr lang="pl-PL" altLang="en-US" sz="1125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0" lvl="2" indent="-204454" defTabSz="816028">
              <a:lnSpc>
                <a:spcPts val="1687"/>
              </a:lnSpc>
              <a:spcBef>
                <a:spcPct val="0"/>
              </a:spcBef>
              <a:buFont typeface="Arial"/>
              <a:buNone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pl-PL" altLang="pl-PL" sz="1800" dirty="0">
              <a:solidFill>
                <a:srgbClr val="000000"/>
              </a:solidFill>
              <a:cs typeface="Arial"/>
              <a:sym typeface="Aller" panose="02000503030000020004" pitchFamily="2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3250" y="1235075"/>
            <a:ext cx="8059738" cy="1962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What is the plan for customer acquisition?</a:t>
            </a:r>
          </a:p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What is the market entry strategy?</a:t>
            </a:r>
          </a:p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Provide an estimated time to market entry and ensure adequate growth traction if possible.</a:t>
            </a:r>
            <a:endParaRPr lang="pl-PL" sz="2025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81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CE5A70C-27E7-4F23-A7FC-5A1AEEE3A66E}" type="slidenum">
              <a:rPr lang="pl-PL" altLang="pl-PL" sz="1200"/>
              <a:pPr/>
              <a:t>12</a:t>
            </a:fld>
            <a:endParaRPr lang="pl-PL" altLang="pl-PL" sz="1200" dirty="0"/>
          </a:p>
        </p:txBody>
      </p:sp>
      <p:sp>
        <p:nvSpPr>
          <p:cNvPr id="7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584200" y="587375"/>
            <a:ext cx="8180388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defTabSz="1450975"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79513" indent="-454025" defTabSz="1450975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4513" indent="-363538" defTabSz="145097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361950" defTabSz="14509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265488" indent="-361950" defTabSz="145097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GB" sz="2475" b="1" kern="0" dirty="0">
                <a:solidFill>
                  <a:srgbClr val="00A376"/>
                </a:solidFill>
                <a:latin typeface="Arial"/>
                <a:ea typeface="Arial"/>
                <a:sym typeface="Arial"/>
              </a:rPr>
              <a:t>Financial plan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0675" y="3052763"/>
            <a:ext cx="5289550" cy="1466850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9513" indent="-454025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513" indent="-363538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0000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488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/>
              <a:buNone/>
              <a:defRPr/>
            </a:pPr>
            <a:endParaRPr lang="pl-PL" altLang="en-US" sz="1125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0" lvl="2" indent="-204454" defTabSz="816028">
              <a:lnSpc>
                <a:spcPts val="1687"/>
              </a:lnSpc>
              <a:spcBef>
                <a:spcPct val="0"/>
              </a:spcBef>
              <a:buFont typeface="Arial"/>
              <a:buNone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pl-PL" altLang="pl-PL" sz="1800" dirty="0">
              <a:solidFill>
                <a:srgbClr val="000000"/>
              </a:solidFill>
              <a:cs typeface="Arial"/>
              <a:sym typeface="Aller" panose="02000503030000020004" pitchFamily="2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3250" y="1235075"/>
            <a:ext cx="8059738" cy="24304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What is your forecast for sales, number of customers and need for investment capital (e.g. VC, PE, etc.)?</a:t>
            </a:r>
          </a:p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What do you intend to use the capital raised for?</a:t>
            </a:r>
          </a:p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Provide details on the level and nature of capital raised to date and how EU funds will contribute to the development of the project.</a:t>
            </a:r>
            <a:endParaRPr lang="pl-PL" sz="2025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29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7F24FC7-449D-4C7F-A9F6-7224FBB46F2E}" type="slidenum">
              <a:rPr lang="pl-PL" altLang="pl-PL" sz="1200"/>
              <a:pPr/>
              <a:t>13</a:t>
            </a:fld>
            <a:endParaRPr lang="pl-PL" altLang="pl-PL" sz="1200" dirty="0"/>
          </a:p>
        </p:txBody>
      </p:sp>
      <p:sp>
        <p:nvSpPr>
          <p:cNvPr id="7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584200" y="587375"/>
            <a:ext cx="8180388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defTabSz="1450975"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79513" indent="-454025" defTabSz="1450975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4513" indent="-363538" defTabSz="145097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361950" defTabSz="14509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265488" indent="-361950" defTabSz="145097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GB" sz="2475" b="1" kern="0" dirty="0">
                <a:solidFill>
                  <a:srgbClr val="00A376"/>
                </a:solidFill>
                <a:latin typeface="Arial"/>
                <a:ea typeface="Arial"/>
                <a:sym typeface="Arial"/>
              </a:rPr>
              <a:t>Team</a:t>
            </a:r>
            <a:endParaRPr lang="en-US" sz="2475" b="1" dirty="0">
              <a:solidFill>
                <a:srgbClr val="00A376"/>
              </a:solidFill>
              <a:latin typeface="Arial"/>
              <a:sym typeface="Arial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0675" y="3052763"/>
            <a:ext cx="5289550" cy="1466850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9513" indent="-454025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513" indent="-363538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0000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488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/>
              <a:buNone/>
              <a:defRPr/>
            </a:pPr>
            <a:endParaRPr lang="pl-PL" altLang="en-US" sz="1125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0" lvl="2" indent="-204454" defTabSz="816028">
              <a:lnSpc>
                <a:spcPts val="1687"/>
              </a:lnSpc>
              <a:spcBef>
                <a:spcPct val="0"/>
              </a:spcBef>
              <a:buFont typeface="Arial"/>
              <a:buNone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pl-PL" altLang="pl-PL" sz="1800" dirty="0">
              <a:solidFill>
                <a:srgbClr val="000000"/>
              </a:solidFill>
              <a:cs typeface="Arial"/>
              <a:sym typeface="Aller" panose="02000503030000020004" pitchFamily="2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3250" y="1235075"/>
            <a:ext cx="7856538" cy="24304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Introduce team members and key business partners.</a:t>
            </a:r>
          </a:p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Convince that the team has the commitment, determination and expertise to make the project a commercial success.</a:t>
            </a:r>
          </a:p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Highlight previous business successes achieved by team members.</a:t>
            </a:r>
            <a:endParaRPr lang="pl-PL" sz="2025" dirty="0">
              <a:sym typeface="Arial"/>
            </a:endParaRPr>
          </a:p>
        </p:txBody>
      </p:sp>
      <p:sp>
        <p:nvSpPr>
          <p:cNvPr id="28677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1089276-B0AD-4FAE-85C0-595FE0806BDB}" type="slidenum">
              <a:rPr lang="pl-PL" altLang="pl-PL" sz="1200"/>
              <a:pPr/>
              <a:t>14</a:t>
            </a:fld>
            <a:endParaRPr lang="pl-PL" altLang="pl-PL" sz="1200" dirty="0"/>
          </a:p>
        </p:txBody>
      </p:sp>
      <p:sp>
        <p:nvSpPr>
          <p:cNvPr id="7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584200" y="587375"/>
            <a:ext cx="8180388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defTabSz="1450975"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79513" indent="-454025" defTabSz="1450975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4513" indent="-363538" defTabSz="145097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361950" defTabSz="14509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265488" indent="-361950" defTabSz="145097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816028">
              <a:buFont typeface="Arial"/>
              <a:buNone/>
              <a:defRPr/>
            </a:pPr>
            <a:r>
              <a:rPr lang="en-GB" sz="2475" b="1" kern="0" dirty="0">
                <a:solidFill>
                  <a:srgbClr val="00A376"/>
                </a:solidFill>
                <a:latin typeface="Arial"/>
                <a:ea typeface="Arial"/>
                <a:sym typeface="Arial"/>
              </a:rPr>
              <a:t>Conclusion</a:t>
            </a:r>
            <a:endParaRPr lang="en-US" sz="2475" b="1" dirty="0">
              <a:solidFill>
                <a:srgbClr val="00A376"/>
              </a:solidFill>
              <a:latin typeface="Arial"/>
              <a:sym typeface="Arial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0675" y="3052763"/>
            <a:ext cx="5289550" cy="1466850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9513" indent="-454025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513" indent="-363538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0000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488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/>
              <a:buNone/>
              <a:defRPr/>
            </a:pPr>
            <a:endParaRPr lang="pl-PL" altLang="en-US" sz="1125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0" lvl="2" indent="-204454" defTabSz="816028">
              <a:lnSpc>
                <a:spcPts val="1687"/>
              </a:lnSpc>
              <a:spcBef>
                <a:spcPct val="0"/>
              </a:spcBef>
              <a:buFont typeface="Arial"/>
              <a:buNone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pl-PL" altLang="pl-PL" sz="1800" dirty="0">
              <a:solidFill>
                <a:srgbClr val="000000"/>
              </a:solidFill>
              <a:cs typeface="Arial"/>
              <a:sym typeface="Aller" panose="02000503030000020004" pitchFamily="2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3250" y="1235075"/>
            <a:ext cx="8059738" cy="715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Summarise your presentation to leave the right impression and further convince your audience.</a:t>
            </a:r>
            <a:endParaRPr lang="pl-PL" sz="2025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25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FB0E250-F7B0-4426-9990-DAC80DD7E998}" type="slidenum">
              <a:rPr lang="pl-PL" altLang="pl-PL" sz="1200"/>
              <a:pPr/>
              <a:t>15</a:t>
            </a:fld>
            <a:endParaRPr lang="pl-PL" altLang="pl-PL" sz="1200" dirty="0"/>
          </a:p>
        </p:txBody>
      </p:sp>
      <p:sp>
        <p:nvSpPr>
          <p:cNvPr id="7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ChangeArrowheads="1"/>
          </p:cNvSpPr>
          <p:nvPr/>
        </p:nvSpPr>
        <p:spPr bwMode="auto">
          <a:xfrm>
            <a:off x="320675" y="465138"/>
            <a:ext cx="81788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4" tIns="40817" rIns="81634" bIns="40817"/>
          <a:lstStyle>
            <a:lvl1pPr defTabSz="1450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179513" indent="-454025" defTabSz="1450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814513" indent="-363538" defTabSz="1450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540000" indent="-361950" defTabSz="1450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3265488" indent="-361950" defTabSz="1450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pl-PL" sz="2400" b="1" dirty="0">
                <a:solidFill>
                  <a:srgbClr val="00A376"/>
                </a:solidFill>
              </a:rPr>
              <a:t> How to make a presentation attractive?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0675" y="3052763"/>
            <a:ext cx="5289550" cy="1466850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9513" indent="-454025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513" indent="-363538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0000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488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/>
              <a:buNone/>
              <a:defRPr/>
            </a:pPr>
            <a:endParaRPr lang="pl-PL" altLang="en-US" sz="1125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0" lvl="2" indent="-204454" defTabSz="816028">
              <a:lnSpc>
                <a:spcPts val="1687"/>
              </a:lnSpc>
              <a:spcBef>
                <a:spcPct val="0"/>
              </a:spcBef>
              <a:buFont typeface="Arial"/>
              <a:buNone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pl-PL" altLang="pl-PL" sz="1800" dirty="0">
              <a:solidFill>
                <a:srgbClr val="000000"/>
              </a:solidFill>
              <a:cs typeface="Arial"/>
              <a:sym typeface="Aller" panose="02000503030000020004" pitchFamily="2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3250" y="1235075"/>
            <a:ext cx="8059738" cy="3363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If you are making money on the solution, be sure to mention that.</a:t>
            </a:r>
          </a:p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Remember that slides only serve to highlight what you want to communicate.</a:t>
            </a:r>
          </a:p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Engage your audience.</a:t>
            </a:r>
          </a:p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Use storytelling techniques.</a:t>
            </a:r>
          </a:p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Be prepared for a Q&amp;A session.</a:t>
            </a:r>
          </a:p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Be positive and credible.</a:t>
            </a:r>
            <a:endParaRPr lang="pl-PL" sz="2025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73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683E4C7-0DFD-449B-8474-64759266B1B2}" type="slidenum">
              <a:rPr lang="pl-PL" altLang="pl-PL" sz="1200"/>
              <a:pPr/>
              <a:t>16</a:t>
            </a:fld>
            <a:endParaRPr lang="pl-PL" altLang="pl-PL" sz="1200" dirty="0"/>
          </a:p>
        </p:txBody>
      </p:sp>
      <p:sp>
        <p:nvSpPr>
          <p:cNvPr id="7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584200" y="587375"/>
            <a:ext cx="8180388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defTabSz="1450975"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79513" indent="-454025" defTabSz="1450975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4513" indent="-363538" defTabSz="145097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361950" defTabSz="14509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265488" indent="-361950" defTabSz="145097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816028">
              <a:buFont typeface="Arial"/>
              <a:buNone/>
              <a:defRPr/>
            </a:pPr>
            <a:r>
              <a:rPr lang="en-GB" sz="2475" b="1" dirty="0">
                <a:solidFill>
                  <a:srgbClr val="00A376"/>
                </a:solidFill>
                <a:latin typeface="Arial"/>
                <a:sym typeface="Arial"/>
              </a:rPr>
              <a:t>Pitch deck - template</a:t>
            </a:r>
            <a:endParaRPr lang="en-US" sz="2475" b="1" dirty="0">
              <a:solidFill>
                <a:srgbClr val="00A376"/>
              </a:solidFill>
              <a:latin typeface="Arial"/>
              <a:sym typeface="Arial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0675" y="3052763"/>
            <a:ext cx="5289550" cy="1466850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9513" indent="-454025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513" indent="-363538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0000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488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/>
              <a:buNone/>
              <a:defRPr/>
            </a:pPr>
            <a:endParaRPr lang="pl-PL" altLang="en-US" sz="1125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0" lvl="2" indent="-204454" defTabSz="816028">
              <a:lnSpc>
                <a:spcPts val="1687"/>
              </a:lnSpc>
              <a:spcBef>
                <a:spcPct val="0"/>
              </a:spcBef>
              <a:buFont typeface="Arial"/>
              <a:buNone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pl-PL" altLang="pl-PL" sz="1800" dirty="0">
              <a:solidFill>
                <a:srgbClr val="000000"/>
              </a:solidFill>
              <a:cs typeface="Arial"/>
              <a:sym typeface="Aller" panose="02000503030000020004" pitchFamily="2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3250" y="1235075"/>
            <a:ext cx="8059738" cy="320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Main objective of the company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Problem and solution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Value proposition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Market opportunities and threats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Competition 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Business model 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Commercialisation strategy 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Financial plan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Team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Conclusion</a:t>
            </a:r>
            <a:endParaRPr lang="pl-PL" sz="2025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1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7DD4D4E7-1DA3-4FB8-AC4F-1201FF5EB33C}" type="slidenum">
              <a:rPr lang="pl-PL" altLang="pl-PL" sz="1200"/>
              <a:pPr/>
              <a:t>17</a:t>
            </a:fld>
            <a:endParaRPr lang="pl-PL" altLang="pl-PL" sz="1200" dirty="0"/>
          </a:p>
        </p:txBody>
      </p:sp>
      <p:sp>
        <p:nvSpPr>
          <p:cNvPr id="7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9" descr="PPNT_czar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0325"/>
            <a:ext cx="11287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588" y="41275"/>
            <a:ext cx="103187" cy="173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1426" tIns="25713" rIns="51426" bIns="25713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l-PL" sz="787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81013" y="601663"/>
            <a:ext cx="65151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4" tIns="40817" rIns="81634" bIns="40817"/>
          <a:lstStyle>
            <a:lvl1pPr marL="544513" indent="-544513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179513" indent="-454025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814513" indent="-363538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540000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3265488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GB" altLang="pl-PL" sz="1800" b="1" dirty="0">
                <a:solidFill>
                  <a:srgbClr val="00A376"/>
                </a:solidFill>
                <a:sym typeface="Gill Sans"/>
              </a:rPr>
              <a:t>Pitch deck - guidelines</a:t>
            </a:r>
            <a:endParaRPr lang="pl-PL" altLang="pl-PL" sz="1800" b="1" dirty="0">
              <a:solidFill>
                <a:srgbClr val="00A376"/>
              </a:solidFill>
              <a:sym typeface="Aller bold"/>
            </a:endParaRPr>
          </a:p>
        </p:txBody>
      </p:sp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1373188" y="1195388"/>
            <a:ext cx="6604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2088" indent="-192088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en-GB" altLang="pl-PL" sz="1500" dirty="0"/>
              <a:t>prepared for a meeting with the investor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en-GB" altLang="pl-PL" sz="1500" dirty="0"/>
              <a:t>a document supporting talks with the investor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en-GB" altLang="pl-PL" sz="1500" dirty="0"/>
              <a:t>should not contain too much text - only keywords and slogans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en-GB" altLang="pl-PL" sz="1500" dirty="0"/>
              <a:t>not more than a dozen slides (15-20)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en-GB" altLang="pl-PL" sz="1500" dirty="0"/>
              <a:t>finances and team - the most important parts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en-GB" altLang="pl-PL" sz="1500" dirty="0"/>
              <a:t>avoid too many bullet points</a:t>
            </a:r>
          </a:p>
        </p:txBody>
      </p:sp>
      <p:sp>
        <p:nvSpPr>
          <p:cNvPr id="36870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B7A86AD-DAC3-4FC2-A47C-3D014B72E026}" type="slidenum">
              <a:rPr lang="pl-PL" altLang="pl-PL" sz="1200"/>
              <a:pPr/>
              <a:t>18</a:t>
            </a:fld>
            <a:endParaRPr lang="pl-PL" altLang="pl-PL" sz="1200" dirty="0"/>
          </a:p>
        </p:txBody>
      </p:sp>
      <p:sp>
        <p:nvSpPr>
          <p:cNvPr id="9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9" descr="PPNT_czar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0325"/>
            <a:ext cx="11287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588" y="41275"/>
            <a:ext cx="103187" cy="173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1426" tIns="25713" rIns="51426" bIns="25713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l-PL" sz="787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81013" y="601663"/>
            <a:ext cx="65151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4" tIns="40817" rIns="81634" bIns="40817"/>
          <a:lstStyle>
            <a:lvl1pPr marL="544513" indent="-544513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179513" indent="-454025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814513" indent="-363538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540000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3265488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GB" altLang="pl-PL" sz="1800" b="1" dirty="0">
                <a:solidFill>
                  <a:srgbClr val="00A376"/>
                </a:solidFill>
                <a:sym typeface="Gill Sans"/>
              </a:rPr>
              <a:t>Pitch deck - guidelines</a:t>
            </a:r>
            <a:endParaRPr lang="pl-PL" altLang="pl-PL" sz="1800" b="1" dirty="0">
              <a:solidFill>
                <a:srgbClr val="00A376"/>
              </a:solidFill>
              <a:sym typeface="Aller bold"/>
            </a:endParaRPr>
          </a:p>
        </p:txBody>
      </p:sp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1373188" y="1195388"/>
            <a:ext cx="6604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GB" altLang="pl-PL" sz="1500" dirty="0"/>
              <a:t>7. it should evoke emotions to be better remembered</a:t>
            </a:r>
          </a:p>
          <a:p>
            <a:pPr eaLnBrk="1" hangingPunct="1">
              <a:lnSpc>
                <a:spcPct val="200000"/>
              </a:lnSpc>
            </a:pPr>
            <a:r>
              <a:rPr lang="en-GB" altLang="pl-PL" sz="1500" dirty="0"/>
              <a:t>8. it should form a story, a coherent whole</a:t>
            </a:r>
          </a:p>
          <a:p>
            <a:pPr eaLnBrk="1" hangingPunct="1">
              <a:lnSpc>
                <a:spcPct val="200000"/>
              </a:lnSpc>
            </a:pPr>
            <a:r>
              <a:rPr lang="en-GB" altLang="pl-PL" sz="1500" dirty="0"/>
              <a:t>9. the first impression is crucial - the first sentence, 2-3 minutes</a:t>
            </a:r>
          </a:p>
          <a:p>
            <a:pPr eaLnBrk="1" hangingPunct="1">
              <a:lnSpc>
                <a:spcPct val="200000"/>
              </a:lnSpc>
            </a:pPr>
            <a:r>
              <a:rPr lang="en-GB" altLang="pl-PL" sz="1500" dirty="0"/>
              <a:t>10. it should be coherent and graphically clear</a:t>
            </a:r>
          </a:p>
          <a:p>
            <a:pPr eaLnBrk="1" hangingPunct="1">
              <a:lnSpc>
                <a:spcPct val="200000"/>
              </a:lnSpc>
            </a:pPr>
            <a:r>
              <a:rPr lang="en-GB" altLang="pl-PL" sz="1500" dirty="0"/>
              <a:t>11. do not read our the text from the slides</a:t>
            </a:r>
          </a:p>
          <a:p>
            <a:pPr eaLnBrk="1" hangingPunct="1">
              <a:lnSpc>
                <a:spcPct val="200000"/>
              </a:lnSpc>
            </a:pPr>
            <a:r>
              <a:rPr lang="en-GB" altLang="pl-PL" sz="1500" dirty="0"/>
              <a:t>12. do not come unprepared</a:t>
            </a:r>
          </a:p>
        </p:txBody>
      </p:sp>
      <p:sp>
        <p:nvSpPr>
          <p:cNvPr id="38918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77F3AA2A-D06C-4C40-9E72-14A3E43A046F}" type="slidenum">
              <a:rPr lang="pl-PL" altLang="pl-PL" sz="1200"/>
              <a:pPr/>
              <a:t>19</a:t>
            </a:fld>
            <a:endParaRPr lang="pl-PL" altLang="pl-PL" sz="1200" dirty="0"/>
          </a:p>
        </p:txBody>
      </p:sp>
      <p:sp>
        <p:nvSpPr>
          <p:cNvPr id="9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584200" y="587375"/>
            <a:ext cx="818038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4" tIns="40817" rIns="81634" bIns="40817"/>
          <a:lstStyle>
            <a:lvl1pPr defTabSz="1450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179513" indent="-454025" defTabSz="1450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814513" indent="-363538" defTabSz="1450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540000" indent="-361950" defTabSz="1450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3265488" indent="-361950" defTabSz="1450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pl-PL" sz="2400" b="1" dirty="0">
                <a:solidFill>
                  <a:srgbClr val="00A376"/>
                </a:solidFill>
              </a:rPr>
              <a:t>Is my business attractive to an investor?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0675" y="3052763"/>
            <a:ext cx="5289550" cy="1466850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9513" indent="-454025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513" indent="-363538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0000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488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/>
              <a:buNone/>
              <a:defRPr/>
            </a:pPr>
            <a:endParaRPr lang="pl-PL" altLang="en-US" sz="1125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0" lvl="2" indent="-204454" defTabSz="816028">
              <a:lnSpc>
                <a:spcPts val="1687"/>
              </a:lnSpc>
              <a:spcBef>
                <a:spcPct val="0"/>
              </a:spcBef>
              <a:buFont typeface="Arial"/>
              <a:buNone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pl-PL" altLang="pl-PL" sz="1800" dirty="0">
              <a:solidFill>
                <a:srgbClr val="000000"/>
              </a:solidFill>
              <a:cs typeface="Arial"/>
              <a:sym typeface="Aller" panose="02000503030000020004" pitchFamily="2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3250" y="1235075"/>
            <a:ext cx="8059738" cy="2897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Problem and solution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Technological advantage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Market opportunities and threats (risk analysis)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Competition (comparative analysis)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Business model 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Commercialization strategy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Intellectual property protection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Financial plan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Team</a:t>
            </a:r>
            <a:endParaRPr lang="pl-PL" sz="2025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9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F93440E-0D5E-4B59-93C7-286E75C34EA5}" type="slidenum">
              <a:rPr lang="pl-PL" altLang="pl-PL" sz="1200"/>
              <a:pPr/>
              <a:t>2</a:t>
            </a:fld>
            <a:endParaRPr lang="pl-PL" altLang="pl-PL" sz="1200" dirty="0"/>
          </a:p>
        </p:txBody>
      </p:sp>
      <p:sp>
        <p:nvSpPr>
          <p:cNvPr id="6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9" descr="PPNT_czar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0325"/>
            <a:ext cx="11287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588" y="41275"/>
            <a:ext cx="103187" cy="173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1426" tIns="25713" rIns="51426" bIns="25713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l-PL" sz="787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81013" y="601663"/>
            <a:ext cx="81819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4" tIns="40817" rIns="81634" bIns="40817"/>
          <a:lstStyle>
            <a:lvl1pPr marL="544513" indent="-544513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179513" indent="-454025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814513" indent="-363538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540000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3265488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GB" altLang="pl-PL" sz="1800" b="1" dirty="0">
                <a:solidFill>
                  <a:srgbClr val="00A376"/>
                </a:solidFill>
                <a:sym typeface="Gill Sans"/>
              </a:rPr>
              <a:t>Pitch deck – 12-minute scheme</a:t>
            </a:r>
            <a:endParaRPr lang="pl-PL" altLang="pl-PL" sz="1800" b="1" dirty="0">
              <a:solidFill>
                <a:srgbClr val="00A376"/>
              </a:solidFill>
              <a:sym typeface="Aller bold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270000" y="1333500"/>
            <a:ext cx="66040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l-PL" sz="1575" kern="0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45373"/>
              </p:ext>
            </p:extLst>
          </p:nvPr>
        </p:nvGraphicFramePr>
        <p:xfrm>
          <a:off x="1257300" y="1219847"/>
          <a:ext cx="6094413" cy="944562"/>
        </p:xfrm>
        <a:graphic>
          <a:graphicData uri="http://schemas.openxmlformats.org/drawingml/2006/table">
            <a:tbl>
              <a:tblPr/>
              <a:tblGrid>
                <a:gridCol w="2009775"/>
                <a:gridCol w="2052638"/>
                <a:gridCol w="2032000"/>
              </a:tblGrid>
              <a:tr h="222327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Presentation point</a:t>
                      </a:r>
                    </a:p>
                  </a:txBody>
                  <a:tcPr marL="51426" marR="51426" marT="25722" marB="2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Content</a:t>
                      </a:r>
                    </a:p>
                  </a:txBody>
                  <a:tcPr marL="51426" marR="51426" marT="25722" marB="2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Presentation method</a:t>
                      </a:r>
                    </a:p>
                  </a:txBody>
                  <a:tcPr marL="51426" marR="51426" marT="25722" marB="2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2235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1. Introducing yourself</a:t>
                      </a:r>
                    </a:p>
                  </a:txBody>
                  <a:tcPr marL="51426" marR="51426" marT="25722" marB="2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Your name and company name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What you are going to talk about</a:t>
                      </a:r>
                    </a:p>
                  </a:txBody>
                  <a:tcPr marL="51426" marR="51426" marT="25722" marB="2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A3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rgbClr val="00A3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Short and encouraging</a:t>
                      </a:r>
                    </a:p>
                  </a:txBody>
                  <a:tcPr marL="51426" marR="51426" marT="25722" marB="2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25795"/>
              </p:ext>
            </p:extLst>
          </p:nvPr>
        </p:nvGraphicFramePr>
        <p:xfrm>
          <a:off x="1266824" y="2119829"/>
          <a:ext cx="6094413" cy="55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471"/>
                <a:gridCol w="2031471"/>
                <a:gridCol w="2031471"/>
              </a:tblGrid>
              <a:tr h="554038">
                <a:tc>
                  <a:txBody>
                    <a:bodyPr/>
                    <a:lstStyle/>
                    <a:p>
                      <a:pPr rtl="0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2. Problem</a:t>
                      </a:r>
                    </a:p>
                  </a:txBody>
                  <a:tcPr marL="51422" marR="51422" marT="25759" marB="25759"/>
                </a:tc>
                <a:tc>
                  <a:txBody>
                    <a:bodyPr/>
                    <a:lstStyle/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The gist of the problem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Who does it affect and why?</a:t>
                      </a:r>
                    </a:p>
                  </a:txBody>
                  <a:tcPr marL="51422" marR="51422" marT="25759" marB="25759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100" b="1" dirty="0">
                          <a:solidFill>
                            <a:srgbClr val="00A376"/>
                          </a:solidFill>
                        </a:rPr>
                        <a:t>Vivid </a:t>
                      </a:r>
                    </a:p>
                  </a:txBody>
                  <a:tcPr marL="51422" marR="51422" marT="25759" marB="25759"/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274763" y="2638425"/>
          <a:ext cx="6096000" cy="56515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565150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3. Solution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How has it been handled so far?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How can it be solved?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A3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rgbClr val="00A3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Logical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48533"/>
              </p:ext>
            </p:extLst>
          </p:nvPr>
        </p:nvGraphicFramePr>
        <p:xfrm>
          <a:off x="1265237" y="3172892"/>
          <a:ext cx="6096000" cy="554292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554037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4. Product</a:t>
                      </a:r>
                    </a:p>
                  </a:txBody>
                  <a:tcPr marL="51426" marR="51426" marT="25686" marB="2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How has it been dealt with so far?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How can it be solved?</a:t>
                      </a:r>
                    </a:p>
                  </a:txBody>
                  <a:tcPr marL="51426" marR="51426" marT="25686" marB="2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A3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rgbClr val="00A3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Straightforward</a:t>
                      </a:r>
                    </a:p>
                  </a:txBody>
                  <a:tcPr marL="51426" marR="51426" marT="25686" marB="2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266825" y="3738563"/>
          <a:ext cx="6094413" cy="722312"/>
        </p:xfrm>
        <a:graphic>
          <a:graphicData uri="http://schemas.openxmlformats.org/drawingml/2006/table">
            <a:tbl>
              <a:tblPr/>
              <a:tblGrid>
                <a:gridCol w="2032000"/>
                <a:gridCol w="2030413"/>
                <a:gridCol w="2032000"/>
              </a:tblGrid>
              <a:tr h="722312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5. Market</a:t>
                      </a:r>
                    </a:p>
                  </a:txBody>
                  <a:tcPr marL="51426" marR="51426" marT="25725" marB="2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Who is the target customer?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How many are there and how many will you serve?</a:t>
                      </a:r>
                    </a:p>
                  </a:txBody>
                  <a:tcPr marL="51426" marR="51426" marT="25725" marB="2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A3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rgbClr val="00A3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Competent</a:t>
                      </a:r>
                    </a:p>
                  </a:txBody>
                  <a:tcPr marL="51426" marR="51426" marT="25725" marB="2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252656"/>
              </p:ext>
            </p:extLst>
          </p:nvPr>
        </p:nvGraphicFramePr>
        <p:xfrm>
          <a:off x="1266824" y="4475163"/>
          <a:ext cx="6094413" cy="565150"/>
        </p:xfrm>
        <a:graphic>
          <a:graphicData uri="http://schemas.openxmlformats.org/drawingml/2006/table">
            <a:tbl>
              <a:tblPr/>
              <a:tblGrid>
                <a:gridCol w="2032000"/>
                <a:gridCol w="2030413"/>
                <a:gridCol w="2032000"/>
              </a:tblGrid>
              <a:tr h="565150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6. Business model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How can you make money from this?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Where is the money?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A3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rgbClr val="00A3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Logical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1030" name="Symbol zastępczy numeru slajdu 9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4CE9BBC-1DCA-45F4-A025-3DC2BB5AA745}" type="slidenum">
              <a:rPr lang="pl-PL" altLang="pl-PL" sz="1200"/>
              <a:pPr/>
              <a:t>20</a:t>
            </a:fld>
            <a:endParaRPr lang="pl-PL" altLang="pl-PL" sz="1200" dirty="0"/>
          </a:p>
        </p:txBody>
      </p:sp>
      <p:sp>
        <p:nvSpPr>
          <p:cNvPr id="17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9" descr="PPNT_czar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0325"/>
            <a:ext cx="11287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588" y="41275"/>
            <a:ext cx="103187" cy="173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1426" tIns="25713" rIns="51426" bIns="25713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l-PL" sz="787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81013" y="601663"/>
            <a:ext cx="81819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4" tIns="40817" rIns="81634" bIns="40817"/>
          <a:lstStyle>
            <a:lvl1pPr marL="544513" indent="-544513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179513" indent="-454025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814513" indent="-363538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540000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3265488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GB" altLang="pl-PL" sz="1800" b="1" dirty="0">
                <a:solidFill>
                  <a:srgbClr val="00A376"/>
                </a:solidFill>
                <a:sym typeface="Gill Sans"/>
              </a:rPr>
              <a:t>Pitch deck – 12-minute scheme, continued</a:t>
            </a:r>
            <a:endParaRPr lang="pl-PL" altLang="pl-PL" sz="1800" b="1" dirty="0">
              <a:solidFill>
                <a:srgbClr val="00A376"/>
              </a:solidFill>
              <a:sym typeface="Aller bold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270000" y="1333500"/>
            <a:ext cx="66040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l-PL" sz="1575" kern="0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266825" y="1316038"/>
          <a:ext cx="6094413" cy="787400"/>
        </p:xfrm>
        <a:graphic>
          <a:graphicData uri="http://schemas.openxmlformats.org/drawingml/2006/table">
            <a:tbl>
              <a:tblPr/>
              <a:tblGrid>
                <a:gridCol w="2009775"/>
                <a:gridCol w="2052638"/>
                <a:gridCol w="2032000"/>
              </a:tblGrid>
              <a:tr h="222250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Presentation point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Content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Presentation method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5150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7. Strategy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How to reach your customers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Success indicators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A3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rgbClr val="00A3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Realistic and bold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266825" y="2168525"/>
          <a:ext cx="6094413" cy="889590"/>
        </p:xfrm>
        <a:graphic>
          <a:graphicData uri="http://schemas.openxmlformats.org/drawingml/2006/table">
            <a:tbl>
              <a:tblPr/>
              <a:tblGrid>
                <a:gridCol w="2032000"/>
                <a:gridCol w="2030413"/>
                <a:gridCol w="2032000"/>
              </a:tblGrid>
              <a:tr h="889000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8. Competition</a:t>
                      </a:r>
                    </a:p>
                  </a:txBody>
                  <a:tcPr marL="51426" marR="51426" marT="25695" marB="2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What is your position as compared to the competition?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What are the barriers to entry?</a:t>
                      </a:r>
                    </a:p>
                  </a:txBody>
                  <a:tcPr marL="51426" marR="51426" marT="25695" marB="2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A3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rgbClr val="00A3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Honest</a:t>
                      </a:r>
                    </a:p>
                  </a:txBody>
                  <a:tcPr marL="51426" marR="51426" marT="25695" marB="2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403838"/>
              </p:ext>
            </p:extLst>
          </p:nvPr>
        </p:nvGraphicFramePr>
        <p:xfrm>
          <a:off x="1263650" y="2900363"/>
          <a:ext cx="6096000" cy="56515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565150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9. Road map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What have done so far?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What do you plan to do in the next 3 years?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A3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rgbClr val="00A3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Clear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268413" y="3430588"/>
          <a:ext cx="6094412" cy="722312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0412"/>
              </a:tblGrid>
              <a:tr h="722312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10. Finances</a:t>
                      </a:r>
                    </a:p>
                  </a:txBody>
                  <a:tcPr marL="51426" marR="51426" marT="25725" marB="2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How much do you need and for when?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What will you spend it on?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What will the income be?</a:t>
                      </a:r>
                    </a:p>
                  </a:txBody>
                  <a:tcPr marL="51426" marR="51426" marT="25725" marB="2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A3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rgbClr val="00A3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Specific</a:t>
                      </a:r>
                    </a:p>
                  </a:txBody>
                  <a:tcPr marL="51426" marR="51426" marT="25725" marB="2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301184"/>
              </p:ext>
            </p:extLst>
          </p:nvPr>
        </p:nvGraphicFramePr>
        <p:xfrm>
          <a:off x="1270000" y="4131673"/>
          <a:ext cx="6094412" cy="39370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0412"/>
              </a:tblGrid>
              <a:tr h="393700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11. Team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How big and who?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What will the team do?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rgbClr val="00A3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Brief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1263650" y="4498975"/>
          <a:ext cx="6096000" cy="39370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393700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12. Conclusion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How to contact you and what will be the next step?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A3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rgbClr val="00A3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Encouraging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3078" name="Symbol zastępczy numeru slajdu 9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E1E81D0-C603-4E9E-A550-F2ABC6668920}" type="slidenum">
              <a:rPr lang="pl-PL" altLang="pl-PL" sz="1200"/>
              <a:pPr/>
              <a:t>21</a:t>
            </a:fld>
            <a:endParaRPr lang="pl-PL" altLang="pl-PL" sz="1200" dirty="0"/>
          </a:p>
        </p:txBody>
      </p:sp>
      <p:sp>
        <p:nvSpPr>
          <p:cNvPr id="17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9" descr="PPNT_czar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0325"/>
            <a:ext cx="11287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588" y="41275"/>
            <a:ext cx="103187" cy="173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1426" tIns="25713" rIns="51426" bIns="25713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l-PL" sz="787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81013" y="601663"/>
            <a:ext cx="81819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4" tIns="40817" rIns="81634" bIns="40817"/>
          <a:lstStyle>
            <a:lvl1pPr marL="544513" indent="-544513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179513" indent="-454025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814513" indent="-363538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540000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3265488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GB" altLang="pl-PL" sz="1800" b="1" dirty="0">
                <a:solidFill>
                  <a:srgbClr val="00A376"/>
                </a:solidFill>
                <a:sym typeface="Gill Sans"/>
              </a:rPr>
              <a:t>Pitch deck – 5-minute scheme</a:t>
            </a:r>
            <a:endParaRPr lang="pl-PL" altLang="pl-PL" sz="1800" b="1" dirty="0">
              <a:solidFill>
                <a:srgbClr val="00A376"/>
              </a:solidFill>
              <a:sym typeface="Aller bold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270000" y="1333500"/>
            <a:ext cx="66040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l-PL" sz="1575" kern="0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266825" y="1227138"/>
          <a:ext cx="6423025" cy="787400"/>
        </p:xfrm>
        <a:graphic>
          <a:graphicData uri="http://schemas.openxmlformats.org/drawingml/2006/table">
            <a:tbl>
              <a:tblPr/>
              <a:tblGrid>
                <a:gridCol w="1725613"/>
                <a:gridCol w="2835275"/>
                <a:gridCol w="1862137"/>
              </a:tblGrid>
              <a:tr h="222250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Presentation point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Content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Presentation time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5150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1. Beginning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Introducing yourself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Establishing contact - short story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What you are going to talk about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A3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rgbClr val="00A3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 minute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609667"/>
              </p:ext>
            </p:extLst>
          </p:nvPr>
        </p:nvGraphicFramePr>
        <p:xfrm>
          <a:off x="1257300" y="2014538"/>
          <a:ext cx="6432550" cy="1057275"/>
        </p:xfrm>
        <a:graphic>
          <a:graphicData uri="http://schemas.openxmlformats.org/drawingml/2006/table">
            <a:tbl>
              <a:tblPr/>
              <a:tblGrid>
                <a:gridCol w="1735138"/>
                <a:gridCol w="2835275"/>
                <a:gridCol w="1862137"/>
              </a:tblGrid>
              <a:tr h="1057275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2. Problem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In detail - e.g. customer history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General - how does it affect the market?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The gist of the problem - what is missing?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Main message of point 2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A3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rgbClr val="00A3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1.5 minutes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33463"/>
              </p:ext>
            </p:extLst>
          </p:nvPr>
        </p:nvGraphicFramePr>
        <p:xfrm>
          <a:off x="1244600" y="3058669"/>
          <a:ext cx="6445250" cy="1229614"/>
        </p:xfrm>
        <a:graphic>
          <a:graphicData uri="http://schemas.openxmlformats.org/drawingml/2006/table">
            <a:tbl>
              <a:tblPr/>
              <a:tblGrid>
                <a:gridCol w="1746250"/>
                <a:gridCol w="2833688"/>
                <a:gridCol w="1865312"/>
              </a:tblGrid>
              <a:tr h="1229614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3. Solution</a:t>
                      </a:r>
                    </a:p>
                  </a:txBody>
                  <a:tcPr marL="51426" marR="51426" marT="25727" marB="2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The gist of the solution - in relation to the gist of the problem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Solution description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Team and experience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Progress of work and time for implementation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Main message of point 3</a:t>
                      </a:r>
                    </a:p>
                  </a:txBody>
                  <a:tcPr marL="51426" marR="51426" marT="25727" marB="2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A3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A3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rgbClr val="00A3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1.5 minutes</a:t>
                      </a:r>
                    </a:p>
                  </a:txBody>
                  <a:tcPr marL="51426" marR="51426" marT="25727" marB="2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48870"/>
              </p:ext>
            </p:extLst>
          </p:nvPr>
        </p:nvGraphicFramePr>
        <p:xfrm>
          <a:off x="1266825" y="4267074"/>
          <a:ext cx="6423025" cy="908050"/>
        </p:xfrm>
        <a:graphic>
          <a:graphicData uri="http://schemas.openxmlformats.org/drawingml/2006/table">
            <a:tbl>
              <a:tblPr/>
              <a:tblGrid>
                <a:gridCol w="1725613"/>
                <a:gridCol w="2835275"/>
                <a:gridCol w="1862137"/>
              </a:tblGrid>
              <a:tr h="908050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4. Conclusion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Reminder of the main messages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What next, how will you cooperate?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What should the first step be?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A3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A3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sz="1100" b="1" i="0" u="none" strike="noStrike" cap="none" normalizeH="0" dirty="0">
                          <a:ln>
                            <a:noFill/>
                          </a:ln>
                          <a:solidFill>
                            <a:srgbClr val="00A3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 minute</a:t>
                      </a:r>
                    </a:p>
                  </a:txBody>
                  <a:tcPr marL="51426" marR="51426" marT="25713" marB="2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5106" name="Symbol zastępczy numeru slajdu 9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8E06584-5662-4D9A-B540-59DA1A81DF75}" type="slidenum">
              <a:rPr lang="pl-PL" altLang="pl-PL" sz="1200"/>
              <a:pPr/>
              <a:t>22</a:t>
            </a:fld>
            <a:endParaRPr lang="pl-PL" altLang="pl-PL" sz="1200" dirty="0"/>
          </a:p>
        </p:txBody>
      </p:sp>
      <p:sp>
        <p:nvSpPr>
          <p:cNvPr id="14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9" descr="PPNT_czar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0325"/>
            <a:ext cx="11287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588" y="41275"/>
            <a:ext cx="103187" cy="173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1426" tIns="25713" rIns="51426" bIns="25713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l-PL" sz="787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81013" y="601663"/>
            <a:ext cx="81819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4" tIns="40817" rIns="81634" bIns="40817"/>
          <a:lstStyle>
            <a:lvl1pPr marL="544513" indent="-544513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179513" indent="-454025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814513" indent="-363538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540000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3265488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GB" altLang="pl-PL" sz="1800" b="1" dirty="0">
                <a:solidFill>
                  <a:srgbClr val="00A376"/>
                </a:solidFill>
                <a:sym typeface="Gill Sans"/>
              </a:rPr>
              <a:t>What do investors ask about?</a:t>
            </a:r>
            <a:endParaRPr lang="pl-PL" altLang="pl-PL" sz="1800" b="1" dirty="0">
              <a:solidFill>
                <a:srgbClr val="00A376"/>
              </a:solidFill>
              <a:sym typeface="Aller bold"/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846138" y="1316038"/>
            <a:ext cx="69294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pl-PL" sz="1300" b="1" dirty="0">
                <a:solidFill>
                  <a:srgbClr val="00A376"/>
                </a:solidFill>
              </a:rPr>
              <a:t>PRODUCT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What are you working on now?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What is the novelty of what you are creating?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Why have you chosen this idea?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How do you know people need it?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How do you understand customer needs?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What are the key issues in your industry that others do not understand?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How exactly does your product work?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What have you learnt so far while working on your product?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What are you going to build first? What are you going to do now? What is the next step in the development of your product?</a:t>
            </a:r>
          </a:p>
        </p:txBody>
      </p:sp>
      <p:sp>
        <p:nvSpPr>
          <p:cNvPr id="47110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0B61D7F-101B-4597-AC16-F32FAC0AFC7F}" type="slidenum">
              <a:rPr lang="pl-PL" altLang="pl-PL" sz="1200"/>
              <a:pPr/>
              <a:t>23</a:t>
            </a:fld>
            <a:endParaRPr lang="pl-PL" altLang="pl-PL" sz="1200" dirty="0"/>
          </a:p>
        </p:txBody>
      </p:sp>
      <p:sp>
        <p:nvSpPr>
          <p:cNvPr id="9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9" descr="PPNT_czar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0325"/>
            <a:ext cx="11287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588" y="41275"/>
            <a:ext cx="103187" cy="173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1426" tIns="25713" rIns="51426" bIns="25713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l-PL" sz="787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81013" y="601663"/>
            <a:ext cx="81819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4" tIns="40817" rIns="81634" bIns="40817"/>
          <a:lstStyle>
            <a:lvl1pPr marL="544513" indent="-544513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179513" indent="-454025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814513" indent="-363538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540000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3265488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GB" altLang="pl-PL" sz="1800" b="1" dirty="0">
                <a:solidFill>
                  <a:srgbClr val="00A376"/>
                </a:solidFill>
                <a:sym typeface="Gill Sans"/>
              </a:rPr>
              <a:t>What do investors ask about?</a:t>
            </a:r>
            <a:endParaRPr lang="pl-PL" altLang="pl-PL" sz="1800" b="1" dirty="0">
              <a:solidFill>
                <a:srgbClr val="00A376"/>
              </a:solidFill>
              <a:sym typeface="Aller bold"/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846138" y="1316038"/>
            <a:ext cx="6929437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pl-PL" sz="1300" b="1" dirty="0">
                <a:solidFill>
                  <a:srgbClr val="00A376"/>
                </a:solidFill>
              </a:rPr>
              <a:t>USERS / CUSTOMERS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How many users do you already have?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How many paying users do you have?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Who will be your first paying customer?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What has surprised you about user behaviour?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Why are reluctant users still hesitating? 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846138" y="3408363"/>
            <a:ext cx="69294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pl-PL" sz="1300" b="1" dirty="0">
                <a:solidFill>
                  <a:srgbClr val="00A376"/>
                </a:solidFill>
              </a:rPr>
              <a:t>MARKETING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How do new users find out about your company?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What makes new users try your product? </a:t>
            </a:r>
          </a:p>
        </p:txBody>
      </p:sp>
      <p:sp>
        <p:nvSpPr>
          <p:cNvPr id="49159" name="Symbol zastępczy numeru slajdu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DB6CD30-0DC7-43D7-8590-A842C17D38EF}" type="slidenum">
              <a:rPr lang="pl-PL" altLang="pl-PL" sz="1200"/>
              <a:pPr/>
              <a:t>24</a:t>
            </a:fld>
            <a:endParaRPr lang="pl-PL" altLang="pl-PL" sz="1200" dirty="0"/>
          </a:p>
        </p:txBody>
      </p:sp>
      <p:sp>
        <p:nvSpPr>
          <p:cNvPr id="10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9" descr="PPNT_czar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0325"/>
            <a:ext cx="11287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588" y="41275"/>
            <a:ext cx="103187" cy="173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1426" tIns="25713" rIns="51426" bIns="25713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l-PL" sz="787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81013" y="601663"/>
            <a:ext cx="81819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4" tIns="40817" rIns="81634" bIns="40817"/>
          <a:lstStyle>
            <a:lvl1pPr marL="544513" indent="-544513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179513" indent="-454025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814513" indent="-363538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540000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3265488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GB" altLang="pl-PL" sz="1800" b="1" dirty="0">
                <a:solidFill>
                  <a:srgbClr val="00A376"/>
                </a:solidFill>
                <a:sym typeface="Gill Sans"/>
              </a:rPr>
              <a:t>What do investors ask about?</a:t>
            </a:r>
            <a:endParaRPr lang="pl-PL" altLang="pl-PL" sz="1800" b="1" dirty="0">
              <a:solidFill>
                <a:srgbClr val="00A376"/>
              </a:solidFill>
              <a:sym typeface="Aller bold"/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846138" y="1249363"/>
            <a:ext cx="69294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pl-PL" sz="1300" b="1" dirty="0">
                <a:solidFill>
                  <a:srgbClr val="00A376"/>
                </a:solidFill>
              </a:rPr>
              <a:t>GROWTH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What is your distribution strategy?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How much is your company growing?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What is your user growth rate?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What is your conversion rate? </a:t>
            </a:r>
          </a:p>
          <a:p>
            <a:pPr eaLnBrk="1" hangingPunct="1"/>
            <a:endParaRPr lang="pl-PL" altLang="pl-PL" sz="1300" b="1" dirty="0">
              <a:solidFill>
                <a:srgbClr val="00A376"/>
              </a:solidFill>
            </a:endParaRP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846138" y="2814638"/>
            <a:ext cx="6929437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pl-PL" sz="1300" b="1" dirty="0">
                <a:solidFill>
                  <a:srgbClr val="00A376"/>
                </a:solidFill>
              </a:rPr>
              <a:t>COMPETITION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Who are your competitors?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Who could become your competitors?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Which competitors are you most afraid of?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How is your product better than the product of your competitors?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Why doesn't someone else do it?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Why will you be more successful than others? What do you know that others do not? </a:t>
            </a:r>
          </a:p>
        </p:txBody>
      </p:sp>
      <p:sp>
        <p:nvSpPr>
          <p:cNvPr id="51207" name="Symbol zastępczy numeru slajdu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5BBB232-0360-4C64-9088-1BE33B9DD983}" type="slidenum">
              <a:rPr lang="pl-PL" altLang="pl-PL" sz="1200"/>
              <a:pPr/>
              <a:t>25</a:t>
            </a:fld>
            <a:endParaRPr lang="pl-PL" altLang="pl-PL" sz="1200" dirty="0"/>
          </a:p>
        </p:txBody>
      </p:sp>
      <p:sp>
        <p:nvSpPr>
          <p:cNvPr id="10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9" descr="PPNT_czar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0325"/>
            <a:ext cx="11287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588" y="41275"/>
            <a:ext cx="103187" cy="173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1426" tIns="25713" rIns="51426" bIns="25713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l-PL" sz="787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81013" y="601663"/>
            <a:ext cx="81819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4" tIns="40817" rIns="81634" bIns="40817"/>
          <a:lstStyle>
            <a:lvl1pPr marL="544513" indent="-544513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179513" indent="-454025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814513" indent="-363538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540000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3265488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GB" altLang="pl-PL" sz="1800" b="1" dirty="0">
                <a:solidFill>
                  <a:srgbClr val="00A376"/>
                </a:solidFill>
                <a:sym typeface="Gill Sans"/>
              </a:rPr>
              <a:t>What do investors ask about?</a:t>
            </a:r>
            <a:endParaRPr lang="pl-PL" altLang="pl-PL" sz="1800" b="1" dirty="0">
              <a:solidFill>
                <a:srgbClr val="00A376"/>
              </a:solidFill>
              <a:sym typeface="Aller bold"/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846138" y="1316038"/>
            <a:ext cx="6929437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pl-PL" sz="1300" b="1" dirty="0">
                <a:solidFill>
                  <a:srgbClr val="00A376"/>
                </a:solidFill>
              </a:rPr>
              <a:t>FINANCES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How will your company earn money? 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How much money will your company earn annually?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What are the monthly expenses of your company? 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How much is your user acquisition cost?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Have you already raised any financing?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What financing are you currently raising?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How long can your company operate before you raise financing? </a:t>
            </a:r>
            <a:endParaRPr lang="pl-PL" altLang="pl-PL" sz="1300" b="1" dirty="0">
              <a:solidFill>
                <a:srgbClr val="00A376"/>
              </a:solidFill>
            </a:endParaRPr>
          </a:p>
        </p:txBody>
      </p:sp>
      <p:sp>
        <p:nvSpPr>
          <p:cNvPr id="53254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2C3A87A-92E0-4633-93FA-9B508868250A}" type="slidenum">
              <a:rPr lang="pl-PL" altLang="pl-PL" sz="1200"/>
              <a:pPr/>
              <a:t>26</a:t>
            </a:fld>
            <a:endParaRPr lang="pl-PL" altLang="pl-PL" sz="1200" dirty="0"/>
          </a:p>
        </p:txBody>
      </p:sp>
      <p:sp>
        <p:nvSpPr>
          <p:cNvPr id="9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9" descr="PPNT_czar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0325"/>
            <a:ext cx="11287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588" y="41275"/>
            <a:ext cx="103187" cy="173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1426" tIns="25713" rIns="51426" bIns="25713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l-PL" sz="787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81013" y="601663"/>
            <a:ext cx="81819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4" tIns="40817" rIns="81634" bIns="40817"/>
          <a:lstStyle>
            <a:lvl1pPr marL="544513" indent="-544513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179513" indent="-454025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814513" indent="-363538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540000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3265488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GB" altLang="pl-PL" sz="1800" b="1" dirty="0">
                <a:solidFill>
                  <a:srgbClr val="00A376"/>
                </a:solidFill>
                <a:sym typeface="Gill Sans"/>
              </a:rPr>
              <a:t>What do investors ask about?</a:t>
            </a:r>
            <a:endParaRPr lang="pl-PL" altLang="pl-PL" sz="1800" b="1" dirty="0">
              <a:solidFill>
                <a:srgbClr val="00A376"/>
              </a:solidFill>
              <a:sym typeface="Aller bold"/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846138" y="1249363"/>
            <a:ext cx="6929437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pl-PL" sz="1300" b="1" dirty="0">
                <a:solidFill>
                  <a:srgbClr val="00A376"/>
                </a:solidFill>
              </a:rPr>
              <a:t>TEAM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How did your team members get to know each other?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Why do you work together?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Who in your team does what?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Who would you hire next? </a:t>
            </a:r>
            <a:endParaRPr lang="pl-PL" altLang="pl-PL" sz="1300" b="1" dirty="0">
              <a:solidFill>
                <a:srgbClr val="00A376"/>
              </a:solidFill>
            </a:endParaRP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846138" y="3017838"/>
            <a:ext cx="69294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pl-PL" sz="1300" b="1" dirty="0">
                <a:solidFill>
                  <a:srgbClr val="00A376"/>
                </a:solidFill>
              </a:rPr>
              <a:t>GENERAL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What problems and difficulties do you face? How will you solve them?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What will be your biggest problem within six months’ time?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pl-PL" sz="1300" dirty="0"/>
              <a:t>What is the capital structure of your company?</a:t>
            </a:r>
          </a:p>
        </p:txBody>
      </p:sp>
      <p:sp>
        <p:nvSpPr>
          <p:cNvPr id="55303" name="Symbol zastępczy numeru slajdu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3EC528C-E9B4-411C-ABBB-7C27535D6E32}" type="slidenum">
              <a:rPr lang="pl-PL" altLang="pl-PL" sz="1200"/>
              <a:pPr/>
              <a:t>27</a:t>
            </a:fld>
            <a:endParaRPr lang="pl-PL" altLang="pl-PL" sz="1200" dirty="0"/>
          </a:p>
        </p:txBody>
      </p:sp>
      <p:sp>
        <p:nvSpPr>
          <p:cNvPr id="10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38950" y="1868488"/>
            <a:ext cx="1905000" cy="566737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defTabSz="1450975"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79513" indent="-454025" defTabSz="1450975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4513" indent="-363538" defTabSz="145097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361950" defTabSz="14509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265488" indent="-361950" defTabSz="145097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06234" indent="-306234" defTabSz="816028">
              <a:spcBef>
                <a:spcPct val="0"/>
              </a:spcBef>
              <a:buFont typeface="Arial"/>
              <a:buNone/>
              <a:defRPr/>
            </a:pPr>
            <a:r>
              <a:rPr lang="en-GB" sz="2868" b="1" dirty="0">
                <a:solidFill>
                  <a:srgbClr val="FFFFFF"/>
                </a:solidFill>
                <a:sym typeface="Gill Sans"/>
              </a:rPr>
              <a:t>01.</a:t>
            </a:r>
            <a:endParaRPr lang="pl-PL" altLang="pl-PL" sz="2700" b="1" dirty="0">
              <a:solidFill>
                <a:srgbClr val="FFFFFF"/>
              </a:solidFill>
              <a:sym typeface="Aller bold" panose="02000803040000020004" pitchFamily="2" charset="-18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840538" y="3975100"/>
            <a:ext cx="1903412" cy="377825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defTabSz="1450975"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79513" indent="-454025" defTabSz="1450975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4513" indent="-363538" defTabSz="145097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361950" defTabSz="14509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265488" indent="-361950" defTabSz="145097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-306234" algn="r" defTabSz="816028">
              <a:spcBef>
                <a:spcPct val="0"/>
              </a:spcBef>
              <a:buFont typeface="Arial"/>
              <a:buNone/>
              <a:defRPr/>
            </a:pPr>
            <a:r>
              <a:rPr lang="en-GB" sz="1350" dirty="0">
                <a:solidFill>
                  <a:srgbClr val="FFFFFF"/>
                </a:solidFill>
                <a:sym typeface="Aller" panose="02000503030000020004" pitchFamily="2" charset="-18"/>
              </a:rPr>
              <a:t>/ Podpis /</a:t>
            </a:r>
            <a:endParaRPr lang="pl-PL" altLang="pl-PL" sz="1125" dirty="0">
              <a:solidFill>
                <a:srgbClr val="FFFFFF"/>
              </a:solidFill>
              <a:sym typeface="Aller bold" panose="02000803040000020004" pitchFamily="2" charset="-18"/>
            </a:endParaRP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1820863" y="741363"/>
            <a:ext cx="5505450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4" tIns="40817" rIns="81634" bIns="40817"/>
          <a:lstStyle>
            <a:lvl1pPr defTabSz="815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179513" indent="-454025" defTabSz="815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814513" indent="-363538" defTabSz="815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540000" indent="-361950" defTabSz="815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3265488" indent="-361950" defTabSz="815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3722688" indent="-361950" defTabSz="815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4179888" indent="-361950" defTabSz="815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4637088" indent="-361950" defTabSz="815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5094288" indent="-361950" defTabSz="815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700" dirty="0">
              <a:solidFill>
                <a:srgbClr val="343434"/>
              </a:solidFill>
              <a:latin typeface="Aller bold"/>
              <a:ea typeface="MS PGothic" panose="020B0600070205080204" pitchFamily="34" charset="-128"/>
              <a:cs typeface="Aller bold"/>
              <a:sym typeface="Aller bold"/>
            </a:endParaRPr>
          </a:p>
        </p:txBody>
      </p:sp>
      <p:sp>
        <p:nvSpPr>
          <p:cNvPr id="8197" name="Rectangle 4"/>
          <p:cNvSpPr txBox="1">
            <a:spLocks noChangeArrowheads="1"/>
          </p:cNvSpPr>
          <p:nvPr/>
        </p:nvSpPr>
        <p:spPr bwMode="auto">
          <a:xfrm>
            <a:off x="481013" y="1158875"/>
            <a:ext cx="818197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4" tIns="40817" rIns="81634" bIns="40817"/>
          <a:lstStyle>
            <a:lvl1pPr marL="544513" indent="-544513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179513" indent="-454025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814513" indent="-363538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540000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3265488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r>
              <a:rPr lang="en-GB" altLang="pl-PL" sz="1500" dirty="0"/>
              <a:t>Think like an investor.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r>
              <a:rPr lang="en-GB" altLang="pl-PL" sz="1500" dirty="0"/>
              <a:t>Emphasise the importance of the problem you want to solve.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r>
              <a:rPr lang="en-GB" altLang="pl-PL" sz="1500" dirty="0"/>
              <a:t>Present competing solutions, their strengths and weaknesses.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r>
              <a:rPr lang="en-GB" altLang="pl-PL" sz="1500" dirty="0"/>
              <a:t>Show the solution's advantages over the competition.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r>
              <a:rPr lang="en-GB" altLang="pl-PL" sz="1500" dirty="0"/>
              <a:t>Show the market potential and growth opportunities.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r>
              <a:rPr lang="en-GB" altLang="pl-PL" sz="1500" dirty="0"/>
              <a:t>Show the business model and the possibility to scale the business to new markets.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r>
              <a:rPr lang="en-GB" altLang="pl-PL" sz="1500" dirty="0"/>
              <a:t>Show the current and planned stages of technology development (milestones).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r>
              <a:rPr lang="en-GB" altLang="pl-PL" sz="1500" dirty="0"/>
              <a:t>Show an ambitious but realistic financial plan and highlight the possible return on investment.</a:t>
            </a:r>
            <a:endParaRPr lang="pl-PL" altLang="pl-PL" sz="1500" dirty="0"/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endParaRPr lang="pl-PL" altLang="pl-PL" sz="1500" dirty="0"/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endParaRPr lang="pl-PL" altLang="pl-PL" sz="1100" dirty="0">
              <a:cs typeface="Calibri" panose="020F050202020403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</a:pPr>
            <a:endParaRPr lang="pl-PL" altLang="pl-PL" sz="1100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endParaRPr lang="pl-PL" altLang="pl-PL" sz="1100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Tx/>
            </a:pPr>
            <a:r>
              <a:rPr lang="en-GB" altLang="pl-PL" sz="1100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pl-PL" altLang="pl-PL" sz="1100" dirty="0">
              <a:cs typeface="Calibri" panose="020F050202020403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endParaRPr lang="pl-PL" altLang="en-US" sz="1100" dirty="0">
              <a:solidFill>
                <a:srgbClr val="00A376"/>
              </a:solidFill>
              <a:cs typeface="Calibri" panose="020F050202020403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00050" y="563563"/>
            <a:ext cx="7816850" cy="709612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defTabSz="1450975"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79513" indent="-454025" defTabSz="1450975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4513" indent="-363538" defTabSz="145097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361950" defTabSz="14509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265488" indent="-361950" defTabSz="145097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GB" sz="2700" b="1" kern="0" dirty="0">
                <a:solidFill>
                  <a:srgbClr val="00A376"/>
                </a:solidFill>
                <a:latin typeface="Arial"/>
                <a:ea typeface="ＭＳ Ｐゴシック" charset="0"/>
                <a:cs typeface="Aller Bold" charset="0"/>
                <a:sym typeface="Aller Bold" charset="0"/>
              </a:rPr>
              <a:t>How to present business to an investor?</a:t>
            </a:r>
            <a:endParaRPr lang="pl-PL" sz="2700" b="1" dirty="0">
              <a:solidFill>
                <a:srgbClr val="00A376"/>
              </a:solidFill>
              <a:latin typeface="Arial"/>
              <a:ea typeface="ＭＳ Ｐゴシック" charset="0"/>
              <a:cs typeface="Aller Bold" charset="0"/>
              <a:sym typeface="Aller Bold" charset="0"/>
            </a:endParaRPr>
          </a:p>
        </p:txBody>
      </p:sp>
      <p:sp>
        <p:nvSpPr>
          <p:cNvPr id="8199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A36E1D1-8550-4443-A7FD-3A4657E1D793}" type="slidenum">
              <a:rPr lang="pl-PL" altLang="pl-PL" sz="1200"/>
              <a:pPr/>
              <a:t>3</a:t>
            </a:fld>
            <a:endParaRPr lang="pl-PL" altLang="pl-PL" sz="1200" dirty="0"/>
          </a:p>
        </p:txBody>
      </p:sp>
      <p:sp>
        <p:nvSpPr>
          <p:cNvPr id="12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38950" y="1868488"/>
            <a:ext cx="1905000" cy="566737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defTabSz="1450975"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79513" indent="-454025" defTabSz="1450975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4513" indent="-363538" defTabSz="145097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361950" defTabSz="14509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265488" indent="-361950" defTabSz="145097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06234" indent="-306234" defTabSz="816028">
              <a:spcBef>
                <a:spcPct val="0"/>
              </a:spcBef>
              <a:buFont typeface="Arial"/>
              <a:buNone/>
              <a:defRPr/>
            </a:pPr>
            <a:r>
              <a:rPr lang="en-GB" sz="2868" b="1" dirty="0">
                <a:solidFill>
                  <a:srgbClr val="FFFFFF"/>
                </a:solidFill>
                <a:sym typeface="Gill Sans"/>
              </a:rPr>
              <a:t>01.</a:t>
            </a:r>
            <a:endParaRPr lang="pl-PL" altLang="pl-PL" sz="2700" b="1" dirty="0">
              <a:solidFill>
                <a:srgbClr val="FFFFFF"/>
              </a:solidFill>
              <a:sym typeface="Aller bold" panose="02000803040000020004" pitchFamily="2" charset="-18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840538" y="3975100"/>
            <a:ext cx="1903412" cy="377825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defTabSz="1450975"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79513" indent="-454025" defTabSz="1450975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4513" indent="-363538" defTabSz="145097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361950" defTabSz="14509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265488" indent="-361950" defTabSz="145097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-306234" algn="r" defTabSz="816028">
              <a:spcBef>
                <a:spcPct val="0"/>
              </a:spcBef>
              <a:buFont typeface="Arial"/>
              <a:buNone/>
              <a:defRPr/>
            </a:pPr>
            <a:r>
              <a:rPr lang="en-GB" sz="1350" dirty="0">
                <a:solidFill>
                  <a:srgbClr val="FFFFFF"/>
                </a:solidFill>
                <a:sym typeface="Aller" panose="02000503030000020004" pitchFamily="2" charset="-18"/>
              </a:rPr>
              <a:t>/ Podpis /</a:t>
            </a:r>
            <a:endParaRPr lang="pl-PL" altLang="pl-PL" sz="1125" dirty="0">
              <a:solidFill>
                <a:srgbClr val="FFFFFF"/>
              </a:solidFill>
              <a:sym typeface="Aller bold" panose="02000803040000020004" pitchFamily="2" charset="-18"/>
            </a:endParaRP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1820863" y="741363"/>
            <a:ext cx="5505450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4" tIns="40817" rIns="81634" bIns="40817"/>
          <a:lstStyle>
            <a:lvl1pPr defTabSz="815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179513" indent="-454025" defTabSz="815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814513" indent="-363538" defTabSz="815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540000" indent="-361950" defTabSz="815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3265488" indent="-361950" defTabSz="81597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3722688" indent="-361950" defTabSz="815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4179888" indent="-361950" defTabSz="815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4637088" indent="-361950" defTabSz="815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5094288" indent="-361950" defTabSz="8159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700" dirty="0">
              <a:solidFill>
                <a:srgbClr val="343434"/>
              </a:solidFill>
              <a:latin typeface="Aller bold"/>
              <a:ea typeface="MS PGothic" panose="020B0600070205080204" pitchFamily="34" charset="-128"/>
              <a:cs typeface="Aller bold"/>
              <a:sym typeface="Aller bold"/>
            </a:endParaRPr>
          </a:p>
        </p:txBody>
      </p:sp>
      <p:sp>
        <p:nvSpPr>
          <p:cNvPr id="9221" name="Rectangle 4"/>
          <p:cNvSpPr txBox="1">
            <a:spLocks noChangeArrowheads="1"/>
          </p:cNvSpPr>
          <p:nvPr/>
        </p:nvSpPr>
        <p:spPr bwMode="auto">
          <a:xfrm>
            <a:off x="481013" y="1411288"/>
            <a:ext cx="81819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4" tIns="40817" rIns="81634" bIns="40817"/>
          <a:lstStyle>
            <a:lvl1pPr marL="544513" indent="-544513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179513" indent="-454025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814513" indent="-363538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540000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3265488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r>
              <a:rPr lang="en-GB" altLang="pl-PL" sz="1500" dirty="0"/>
              <a:t>Show that your work on technology is part of your company's growth strategy.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r>
              <a:rPr lang="en-GB" altLang="pl-PL" sz="1500" dirty="0"/>
              <a:t>Describe how you protect and plan to protect knowledge.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r>
              <a:rPr lang="en-GB" altLang="pl-PL" sz="1500" dirty="0"/>
              <a:t>Show a complementary team (project management, technology, business development).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r>
              <a:rPr lang="en-GB" altLang="pl-PL" sz="1500" dirty="0"/>
              <a:t>Point out the missing competences and how they can be supplemented.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r>
              <a:rPr lang="en-GB" altLang="pl-PL" sz="1500" dirty="0"/>
              <a:t>Identify business partners (value chain) and subcontractors.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r>
              <a:rPr lang="en-GB" altLang="pl-PL" sz="1500" dirty="0"/>
              <a:t>Prepare a reliable and coherent work schedule (tasks, their time and costs).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r>
              <a:rPr lang="en-GB" altLang="pl-PL" sz="1500" dirty="0"/>
              <a:t>Prepare a reliable risk analysis (technical, operational and market aspects).</a:t>
            </a:r>
            <a:endParaRPr lang="pl-PL" altLang="pl-PL" sz="1500" dirty="0"/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endParaRPr lang="pl-PL" altLang="pl-PL" sz="1500" dirty="0"/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endParaRPr lang="pl-PL" altLang="pl-PL" sz="1100" dirty="0"/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endParaRPr lang="pl-PL" altLang="pl-PL" sz="1100" dirty="0">
              <a:cs typeface="Calibri" panose="020F050202020403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</a:pPr>
            <a:endParaRPr lang="pl-PL" altLang="pl-PL" sz="1100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endParaRPr lang="pl-PL" altLang="pl-PL" sz="1100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Tx/>
            </a:pPr>
            <a:r>
              <a:rPr lang="en-GB" altLang="pl-PL" sz="1100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pl-PL" altLang="pl-PL" sz="1100" dirty="0">
              <a:cs typeface="Calibri" panose="020F050202020403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</a:pPr>
            <a:endParaRPr lang="pl-PL" altLang="en-US" sz="1100" dirty="0">
              <a:solidFill>
                <a:srgbClr val="00A376"/>
              </a:solidFill>
              <a:cs typeface="Calibri" panose="020F0502020204030204" pitchFamily="34" charset="0"/>
            </a:endParaRP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407988" y="531813"/>
            <a:ext cx="801846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4" tIns="40817" rIns="81634" bIns="40817"/>
          <a:lstStyle>
            <a:lvl1pPr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179513" indent="-454025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814513" indent="-363538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540000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3265488" indent="-361950" defTabSz="14509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pl-PL" sz="2700" b="1" dirty="0">
                <a:solidFill>
                  <a:srgbClr val="00A376"/>
                </a:solidFill>
                <a:ea typeface="MS PGothic" panose="020B0600070205080204" pitchFamily="34" charset="-128"/>
                <a:cs typeface="Aller bold"/>
                <a:sym typeface="Aller bold"/>
              </a:rPr>
              <a:t>How to present business to an investor?</a:t>
            </a:r>
            <a:endParaRPr lang="pl-PL" altLang="pl-PL" sz="2700" b="1" dirty="0">
              <a:solidFill>
                <a:srgbClr val="00A376"/>
              </a:solidFill>
              <a:ea typeface="MS PGothic" panose="020B0600070205080204" pitchFamily="34" charset="-128"/>
              <a:cs typeface="Aller bold"/>
              <a:sym typeface="Aller bold"/>
            </a:endParaRPr>
          </a:p>
        </p:txBody>
      </p:sp>
      <p:sp>
        <p:nvSpPr>
          <p:cNvPr id="9223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8BB5055-4C4A-4E3D-A6C9-C9A16C16E473}" type="slidenum">
              <a:rPr lang="pl-PL" altLang="pl-PL" sz="1200"/>
              <a:pPr/>
              <a:t>4</a:t>
            </a:fld>
            <a:endParaRPr lang="pl-PL" altLang="pl-PL" sz="1200" dirty="0"/>
          </a:p>
        </p:txBody>
      </p:sp>
      <p:sp>
        <p:nvSpPr>
          <p:cNvPr id="12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584200" y="587375"/>
            <a:ext cx="8180388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defTabSz="1450975"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79513" indent="-454025" defTabSz="1450975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4513" indent="-363538" defTabSz="145097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361950" defTabSz="14509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265488" indent="-361950" defTabSz="145097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816028">
              <a:buFont typeface="Arial"/>
              <a:buNone/>
              <a:defRPr/>
            </a:pPr>
            <a:r>
              <a:rPr lang="en-GB" sz="2475" b="1" dirty="0">
                <a:solidFill>
                  <a:srgbClr val="00A376"/>
                </a:solidFill>
                <a:latin typeface="Arial"/>
                <a:sym typeface="Arial"/>
              </a:rPr>
              <a:t>Pitch deck - template</a:t>
            </a:r>
            <a:endParaRPr lang="en-US" sz="2475" b="1" dirty="0">
              <a:solidFill>
                <a:srgbClr val="00A376"/>
              </a:solidFill>
              <a:latin typeface="Arial"/>
              <a:sym typeface="Arial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0675" y="3052763"/>
            <a:ext cx="5289550" cy="1466850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9513" indent="-454025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513" indent="-363538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0000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488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/>
              <a:buNone/>
              <a:defRPr/>
            </a:pPr>
            <a:endParaRPr lang="pl-PL" altLang="en-US" sz="1125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0" lvl="2" indent="-204454" defTabSz="816028">
              <a:lnSpc>
                <a:spcPts val="1687"/>
              </a:lnSpc>
              <a:spcBef>
                <a:spcPct val="0"/>
              </a:spcBef>
              <a:buFont typeface="Arial"/>
              <a:buNone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pl-PL" altLang="pl-PL" sz="1800" dirty="0">
              <a:solidFill>
                <a:srgbClr val="000000"/>
              </a:solidFill>
              <a:cs typeface="Arial"/>
              <a:sym typeface="Aller" panose="02000503030000020004" pitchFamily="2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3250" y="1235075"/>
            <a:ext cx="8059738" cy="320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Main objective of the company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Problem and solution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Value proposition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Market opportunities and threats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Competition 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Business model 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Commercialisation strategy 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Financial plan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Team</a:t>
            </a:r>
          </a:p>
          <a:p>
            <a:pPr marL="257129" indent="-25712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Conclusion</a:t>
            </a:r>
            <a:endParaRPr lang="pl-PL" sz="2025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5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5C1DABF-C550-42C0-8215-D9D8CC442E5C}" type="slidenum">
              <a:rPr lang="pl-PL" altLang="pl-PL" sz="1200"/>
              <a:pPr/>
              <a:t>5</a:t>
            </a:fld>
            <a:endParaRPr lang="pl-PL" altLang="pl-PL" sz="1200" dirty="0"/>
          </a:p>
        </p:txBody>
      </p:sp>
      <p:sp>
        <p:nvSpPr>
          <p:cNvPr id="7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584200" y="587375"/>
            <a:ext cx="8180388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defTabSz="1450975"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79513" indent="-454025" defTabSz="1450975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4513" indent="-363538" defTabSz="145097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361950" defTabSz="14509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265488" indent="-361950" defTabSz="145097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GB" sz="2475" b="1" kern="0" dirty="0">
                <a:solidFill>
                  <a:srgbClr val="00A376"/>
                </a:solidFill>
                <a:latin typeface="Arial"/>
                <a:ea typeface="Arial"/>
                <a:sym typeface="Arial"/>
              </a:rPr>
              <a:t>Main objective of the company</a:t>
            </a:r>
            <a:endParaRPr lang="pl-PL" sz="2475" b="1" kern="0" dirty="0">
              <a:solidFill>
                <a:srgbClr val="00A376"/>
              </a:solidFill>
              <a:latin typeface="Arial"/>
              <a:ea typeface="Arial"/>
              <a:sym typeface="Arial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0675" y="3052763"/>
            <a:ext cx="5289550" cy="1466850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9513" indent="-454025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513" indent="-363538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0000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488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/>
              <a:buNone/>
              <a:defRPr/>
            </a:pPr>
            <a:endParaRPr lang="pl-PL" altLang="en-US" sz="1125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0" lvl="2" indent="-204454" defTabSz="816028">
              <a:lnSpc>
                <a:spcPts val="1687"/>
              </a:lnSpc>
              <a:spcBef>
                <a:spcPct val="0"/>
              </a:spcBef>
              <a:buFont typeface="Arial"/>
              <a:buNone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pl-PL" altLang="pl-PL" sz="1800" dirty="0">
              <a:solidFill>
                <a:srgbClr val="000000"/>
              </a:solidFill>
              <a:cs typeface="Arial"/>
              <a:sym typeface="Aller" panose="02000503030000020004" pitchFamily="2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3250" y="1235075"/>
            <a:ext cx="8059738" cy="1027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What is the mission?</a:t>
            </a:r>
          </a:p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Describe the company and what you pursue in one sentence.</a:t>
            </a:r>
            <a:endParaRPr lang="pl-PL" sz="2025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3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3C87786-BFCA-493C-B398-FC09F0BB191D}" type="slidenum">
              <a:rPr lang="pl-PL" altLang="pl-PL" sz="1200"/>
              <a:pPr/>
              <a:t>6</a:t>
            </a:fld>
            <a:endParaRPr lang="pl-PL" altLang="pl-PL" sz="1200" dirty="0"/>
          </a:p>
        </p:txBody>
      </p:sp>
      <p:sp>
        <p:nvSpPr>
          <p:cNvPr id="7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584200" y="587375"/>
            <a:ext cx="8180388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defTabSz="1450975"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79513" indent="-454025" defTabSz="1450975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4513" indent="-363538" defTabSz="145097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361950" defTabSz="14509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265488" indent="-361950" defTabSz="145097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GB" sz="2475" b="1" kern="0" dirty="0">
                <a:solidFill>
                  <a:srgbClr val="00A376"/>
                </a:solidFill>
                <a:latin typeface="Arial"/>
                <a:ea typeface="Arial"/>
                <a:sym typeface="Arial"/>
              </a:rPr>
              <a:t>Problem and solution</a:t>
            </a:r>
            <a:endParaRPr lang="pl-PL" sz="2475" b="1" kern="0" dirty="0">
              <a:solidFill>
                <a:srgbClr val="00A376"/>
              </a:solidFill>
              <a:latin typeface="Arial"/>
              <a:ea typeface="Arial"/>
              <a:sym typeface="Arial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0675" y="3052763"/>
            <a:ext cx="5289550" cy="1466850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9513" indent="-454025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513" indent="-363538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0000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488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/>
              <a:buNone/>
              <a:defRPr/>
            </a:pPr>
            <a:endParaRPr lang="pl-PL" altLang="en-US" sz="1125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0" lvl="2" indent="-204454" defTabSz="816028">
              <a:lnSpc>
                <a:spcPts val="1687"/>
              </a:lnSpc>
              <a:spcBef>
                <a:spcPct val="0"/>
              </a:spcBef>
              <a:buFont typeface="Arial"/>
              <a:buNone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pl-PL" altLang="pl-PL" sz="1800" dirty="0">
              <a:solidFill>
                <a:srgbClr val="000000"/>
              </a:solidFill>
              <a:cs typeface="Arial"/>
              <a:sym typeface="Aller" panose="02000503030000020004" pitchFamily="2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3250" y="1235075"/>
            <a:ext cx="8059738" cy="24304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What are the customer's pain points?</a:t>
            </a:r>
          </a:p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Is there a defined problem / unmet market need?</a:t>
            </a:r>
          </a:p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Tell a brief story about how the innovative solution is unique in either addressing the pain point or delivering a significant benefit to the customer.</a:t>
            </a:r>
            <a:endParaRPr lang="pl-PL" sz="2025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1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73F8E33-9A5A-48DB-8A43-690EF89AE374}" type="slidenum">
              <a:rPr lang="pl-PL" altLang="pl-PL" sz="1200"/>
              <a:pPr/>
              <a:t>7</a:t>
            </a:fld>
            <a:endParaRPr lang="pl-PL" altLang="pl-PL" sz="1200" dirty="0"/>
          </a:p>
        </p:txBody>
      </p:sp>
      <p:sp>
        <p:nvSpPr>
          <p:cNvPr id="7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584200" y="587375"/>
            <a:ext cx="8180388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defTabSz="1450975"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79513" indent="-454025" defTabSz="1450975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4513" indent="-363538" defTabSz="145097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361950" defTabSz="14509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265488" indent="-361950" defTabSz="145097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GB" sz="2475" b="1" kern="0" dirty="0">
                <a:solidFill>
                  <a:srgbClr val="00A376"/>
                </a:solidFill>
                <a:latin typeface="Arial"/>
                <a:ea typeface="Arial"/>
                <a:sym typeface="Arial"/>
              </a:rPr>
              <a:t>Value proposition</a:t>
            </a:r>
            <a:endParaRPr lang="pl-PL" sz="2475" b="1" kern="0" dirty="0">
              <a:solidFill>
                <a:srgbClr val="00A376"/>
              </a:solidFill>
              <a:latin typeface="Arial"/>
              <a:ea typeface="Arial"/>
              <a:sym typeface="Arial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0675" y="3052763"/>
            <a:ext cx="5289550" cy="1466850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9513" indent="-454025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513" indent="-363538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0000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488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/>
              <a:buNone/>
              <a:defRPr/>
            </a:pPr>
            <a:endParaRPr lang="pl-PL" altLang="en-US" sz="1125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0" lvl="2" indent="-204454" defTabSz="816028">
              <a:lnSpc>
                <a:spcPts val="1687"/>
              </a:lnSpc>
              <a:spcBef>
                <a:spcPct val="0"/>
              </a:spcBef>
              <a:buFont typeface="Arial"/>
              <a:buNone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pl-PL" altLang="pl-PL" sz="1800" dirty="0">
              <a:solidFill>
                <a:srgbClr val="000000"/>
              </a:solidFill>
              <a:cs typeface="Arial"/>
              <a:sym typeface="Aller" panose="02000503030000020004" pitchFamily="2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3250" y="1235075"/>
            <a:ext cx="8059738" cy="1962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Point out specific benefits the customer will receive by using the offered solutions / products or services</a:t>
            </a:r>
          </a:p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Identify the customer's pain points that will be alleviated through the use of the offered solutions / products or services</a:t>
            </a:r>
            <a:endParaRPr lang="pl-PL" sz="2025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9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4306641-1040-4CA3-BE8D-40CF3909EEE5}" type="slidenum">
              <a:rPr lang="pl-PL" altLang="pl-PL" sz="1200"/>
              <a:pPr/>
              <a:t>8</a:t>
            </a:fld>
            <a:endParaRPr lang="pl-PL" altLang="pl-PL" sz="1200" dirty="0"/>
          </a:p>
        </p:txBody>
      </p:sp>
      <p:sp>
        <p:nvSpPr>
          <p:cNvPr id="7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584200" y="587375"/>
            <a:ext cx="8180388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defTabSz="1450975"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79513" indent="-454025" defTabSz="1450975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4513" indent="-363538" defTabSz="1450975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361950" defTabSz="14509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265488" indent="-361950" defTabSz="145097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226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1798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370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094288" indent="-361950" defTabSz="145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GB" sz="2475" b="1" kern="0" dirty="0">
                <a:solidFill>
                  <a:srgbClr val="00A376"/>
                </a:solidFill>
                <a:latin typeface="Arial"/>
                <a:ea typeface="Arial"/>
                <a:sym typeface="Arial"/>
              </a:rPr>
              <a:t>Market opportunities and threats</a:t>
            </a:r>
            <a:endParaRPr lang="pl-PL" sz="2475" b="1" kern="0" dirty="0">
              <a:solidFill>
                <a:srgbClr val="00A376"/>
              </a:solidFill>
              <a:latin typeface="Arial"/>
              <a:ea typeface="Arial"/>
              <a:sym typeface="Arial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0675" y="3052763"/>
            <a:ext cx="5289550" cy="1466850"/>
          </a:xfrm>
          <a:prstGeom prst="rect">
            <a:avLst/>
          </a:prstGeom>
          <a:noFill/>
          <a:ln>
            <a:noFill/>
          </a:ln>
          <a:effectLst/>
        </p:spPr>
        <p:txBody>
          <a:bodyPr lIns="81634" tIns="40817" rIns="81634" bIns="40817"/>
          <a:lstStyle>
            <a:lvl1pPr marL="544513" indent="-544513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9513" indent="-454025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513" indent="-363538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0000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488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/>
              <a:buNone/>
              <a:defRPr/>
            </a:pPr>
            <a:endParaRPr lang="pl-PL" altLang="en-US" sz="1125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›"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0" lvl="2" indent="-204454" defTabSz="816028">
              <a:lnSpc>
                <a:spcPts val="1687"/>
              </a:lnSpc>
              <a:spcBef>
                <a:spcPct val="0"/>
              </a:spcBef>
              <a:buFont typeface="Arial"/>
              <a:buNone/>
              <a:defRPr/>
            </a:pPr>
            <a:endParaRPr lang="pl-PL" altLang="en-US" sz="1125" dirty="0">
              <a:solidFill>
                <a:srgbClr val="003366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  <a:p>
            <a:pPr marL="306234" indent="-306234" defTabSz="816028" eaLnBrk="1" hangingPunct="1">
              <a:lnSpc>
                <a:spcPct val="95000"/>
              </a:lnSpc>
              <a:spcAft>
                <a:spcPct val="50000"/>
              </a:spcAft>
              <a:buClr>
                <a:srgbClr val="00A376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pl-PL" altLang="pl-PL" sz="1800" dirty="0">
              <a:solidFill>
                <a:srgbClr val="000000"/>
              </a:solidFill>
              <a:cs typeface="Arial"/>
              <a:sym typeface="Aller" panose="02000503030000020004" pitchFamily="2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3250" y="1235075"/>
            <a:ext cx="8059738" cy="2897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What is the potential for creating a new market?</a:t>
            </a:r>
          </a:p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State the size of the target market and the share you intend to capture in it.</a:t>
            </a:r>
          </a:p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Explain how your product can change the market.</a:t>
            </a:r>
          </a:p>
          <a:p>
            <a:pPr marL="257129" indent="-25712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25" kern="0" dirty="0">
                <a:latin typeface="Arial"/>
                <a:ea typeface="Arial"/>
                <a:cs typeface="Arial"/>
                <a:sym typeface="Arial"/>
              </a:rPr>
              <a:t>Define the main risks associated with implementing your solution and say how you intend to mitigate them?</a:t>
            </a:r>
            <a:endParaRPr lang="pl-PL" sz="2025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7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78F1CD54-FE9A-4081-A955-74988F000671}" type="slidenum">
              <a:rPr lang="pl-PL" altLang="pl-PL" sz="1200"/>
              <a:pPr/>
              <a:t>9</a:t>
            </a:fld>
            <a:endParaRPr lang="pl-PL" altLang="pl-PL" sz="1200" dirty="0"/>
          </a:p>
        </p:txBody>
      </p:sp>
      <p:sp>
        <p:nvSpPr>
          <p:cNvPr id="7" name="Google Shape;78;p3"/>
          <p:cNvSpPr txBox="1"/>
          <p:nvPr/>
        </p:nvSpPr>
        <p:spPr>
          <a:xfrm>
            <a:off x="73025" y="58738"/>
            <a:ext cx="6910388" cy="300037"/>
          </a:xfrm>
          <a:prstGeom prst="rect">
            <a:avLst/>
          </a:prstGeom>
          <a:noFill/>
          <a:ln>
            <a:noFill/>
          </a:ln>
        </p:spPr>
        <p:txBody>
          <a:bodyPr spcFirstLastPara="1" lIns="81650" tIns="40825" rIns="81650" bIns="408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/>
            </a:pPr>
            <a:r>
              <a:rPr lang="en-GB" sz="1050" b="1" kern="0" dirty="0">
                <a:solidFill>
                  <a:srgbClr val="00A376"/>
                </a:solidFill>
                <a:latin typeface="Arial"/>
                <a:ea typeface="Arial"/>
                <a:cs typeface="Arial"/>
                <a:sym typeface="Arial"/>
              </a:rPr>
              <a:t>| ScaleUP Champions</a:t>
            </a:r>
            <a:endParaRPr sz="3200" kern="0" dirty="0">
              <a:solidFill>
                <a:srgbClr val="00A3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1725</Words>
  <Application>Microsoft Office PowerPoint</Application>
  <PresentationFormat>Pokaz na ekranie (16:9)</PresentationFormat>
  <Paragraphs>404</Paragraphs>
  <Slides>27</Slides>
  <Notes>25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8" baseType="lpstr">
      <vt:lpstr>MS PGothic</vt:lpstr>
      <vt:lpstr>Calibri</vt:lpstr>
      <vt:lpstr>MS PGothic</vt:lpstr>
      <vt:lpstr>Times New Roman</vt:lpstr>
      <vt:lpstr>Aller</vt:lpstr>
      <vt:lpstr>Arial</vt:lpstr>
      <vt:lpstr>Aller bold</vt:lpstr>
      <vt:lpstr>Trebuchet MS</vt:lpstr>
      <vt:lpstr>Aller bold</vt:lpstr>
      <vt:lpstr>Gill Sans</vt:lpstr>
      <vt:lpstr>Simple Light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Wujewski</dc:creator>
  <cp:lastModifiedBy>Justyna Kamińska</cp:lastModifiedBy>
  <cp:revision>13</cp:revision>
  <dcterms:modified xsi:type="dcterms:W3CDTF">2022-05-19T13:14:37Z</dcterms:modified>
</cp:coreProperties>
</file>